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8" r:id="rId2"/>
    <p:sldId id="268" r:id="rId3"/>
    <p:sldId id="259" r:id="rId4"/>
    <p:sldId id="260" r:id="rId5"/>
    <p:sldId id="261" r:id="rId6"/>
    <p:sldId id="262" r:id="rId7"/>
    <p:sldId id="264" r:id="rId8"/>
    <p:sldId id="269" r:id="rId9"/>
    <p:sldId id="265" r:id="rId10"/>
    <p:sldId id="266" r:id="rId11"/>
    <p:sldId id="267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9" autoAdjust="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1829F1-7163-4C2F-B91E-9E4B343745DC}" type="datetimeFigureOut">
              <a:rPr lang="en-IN" smtClean="0"/>
              <a:pPr/>
              <a:t>04-12-2017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68ED39-E7DA-489F-A105-6ED6280FFCDD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68ED39-E7DA-489F-A105-6ED6280FFCDD}" type="slidenum">
              <a:rPr lang="en-IN" smtClean="0"/>
              <a:pPr/>
              <a:t>10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68ED39-E7DA-489F-A105-6ED6280FFCDD}" type="slidenum">
              <a:rPr lang="en-IN" smtClean="0"/>
              <a:pPr/>
              <a:t>16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048C-D890-46A9-917A-E511A1A3192D}" type="datetimeFigureOut">
              <a:rPr lang="en-IN" smtClean="0"/>
              <a:pPr/>
              <a:t>04-12-2017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94E15-B7E8-4918-B2A1-F23D6AA9716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048C-D890-46A9-917A-E511A1A3192D}" type="datetimeFigureOut">
              <a:rPr lang="en-IN" smtClean="0"/>
              <a:pPr/>
              <a:t>04-12-2017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94E15-B7E8-4918-B2A1-F23D6AA9716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048C-D890-46A9-917A-E511A1A3192D}" type="datetimeFigureOut">
              <a:rPr lang="en-IN" smtClean="0"/>
              <a:pPr/>
              <a:t>04-12-2017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94E15-B7E8-4918-B2A1-F23D6AA9716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048C-D890-46A9-917A-E511A1A3192D}" type="datetimeFigureOut">
              <a:rPr lang="en-IN" smtClean="0"/>
              <a:pPr/>
              <a:t>04-12-2017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94E15-B7E8-4918-B2A1-F23D6AA9716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048C-D890-46A9-917A-E511A1A3192D}" type="datetimeFigureOut">
              <a:rPr lang="en-IN" smtClean="0"/>
              <a:pPr/>
              <a:t>04-12-2017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94E15-B7E8-4918-B2A1-F23D6AA9716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048C-D890-46A9-917A-E511A1A3192D}" type="datetimeFigureOut">
              <a:rPr lang="en-IN" smtClean="0"/>
              <a:pPr/>
              <a:t>04-12-2017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94E15-B7E8-4918-B2A1-F23D6AA9716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048C-D890-46A9-917A-E511A1A3192D}" type="datetimeFigureOut">
              <a:rPr lang="en-IN" smtClean="0"/>
              <a:pPr/>
              <a:t>04-12-2017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94E15-B7E8-4918-B2A1-F23D6AA9716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048C-D890-46A9-917A-E511A1A3192D}" type="datetimeFigureOut">
              <a:rPr lang="en-IN" smtClean="0"/>
              <a:pPr/>
              <a:t>04-12-2017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94E15-B7E8-4918-B2A1-F23D6AA9716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048C-D890-46A9-917A-E511A1A3192D}" type="datetimeFigureOut">
              <a:rPr lang="en-IN" smtClean="0"/>
              <a:pPr/>
              <a:t>04-12-2017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A494E15-B7E8-4918-B2A1-F23D6AA9716F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048C-D890-46A9-917A-E511A1A3192D}" type="datetimeFigureOut">
              <a:rPr lang="en-IN" smtClean="0"/>
              <a:pPr/>
              <a:t>04-12-2017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94E15-B7E8-4918-B2A1-F23D6AA9716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048C-D890-46A9-917A-E511A1A3192D}" type="datetimeFigureOut">
              <a:rPr lang="en-IN" smtClean="0"/>
              <a:pPr/>
              <a:t>04-12-2017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94E15-B7E8-4918-B2A1-F23D6AA9716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C65048C-D890-46A9-917A-E511A1A3192D}" type="datetimeFigureOut">
              <a:rPr lang="en-IN" smtClean="0"/>
              <a:pPr/>
              <a:t>04-12-2017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A494E15-B7E8-4918-B2A1-F23D6AA9716F}" type="slidenum">
              <a:rPr lang="en-IN" smtClean="0"/>
              <a:pPr/>
              <a:t>‹#›</a:t>
            </a:fld>
            <a:endParaRPr lang="en-IN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23528" y="692696"/>
            <a:ext cx="86409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800" b="1" dirty="0" smtClean="0">
                <a:latin typeface="Arial Black" pitchFamily="34" charset="0"/>
              </a:rPr>
              <a:t>		</a:t>
            </a:r>
            <a:r>
              <a:rPr lang="fr-FR" sz="2800" b="1" dirty="0" smtClean="0">
                <a:solidFill>
                  <a:srgbClr val="FFFF00"/>
                </a:solidFill>
                <a:latin typeface="Arial Black" pitchFamily="34" charset="0"/>
              </a:rPr>
              <a:t>LIFE  CYCLE  OF  </a:t>
            </a:r>
            <a:r>
              <a:rPr lang="fr-FR" sz="2800" b="1" i="1" dirty="0" smtClean="0">
                <a:solidFill>
                  <a:srgbClr val="FFFF00"/>
                </a:solidFill>
                <a:latin typeface="Arial Black" pitchFamily="34" charset="0"/>
              </a:rPr>
              <a:t>CYCAS</a:t>
            </a:r>
          </a:p>
          <a:p>
            <a:endParaRPr lang="fr-FR" sz="2800" b="1" dirty="0" smtClean="0">
              <a:latin typeface="Arial Black" pitchFamily="34" charset="0"/>
            </a:endParaRPr>
          </a:p>
          <a:p>
            <a:r>
              <a:rPr lang="fr-FR" sz="2800" b="1" dirty="0" smtClean="0">
                <a:latin typeface="Arial Black" pitchFamily="34" charset="0"/>
              </a:rPr>
              <a:t>				</a:t>
            </a:r>
          </a:p>
          <a:p>
            <a:endParaRPr lang="fr-FR" sz="2800" b="1" dirty="0" smtClean="0">
              <a:latin typeface="Arial Black" pitchFamily="34" charset="0"/>
            </a:endParaRPr>
          </a:p>
          <a:p>
            <a:r>
              <a:rPr lang="fr-FR" sz="2800" b="1" dirty="0" smtClean="0">
                <a:latin typeface="Arial Black" pitchFamily="34" charset="0"/>
              </a:rPr>
              <a:t>					</a:t>
            </a:r>
            <a:r>
              <a:rPr lang="fr-FR" sz="2400" b="1" dirty="0" err="1" smtClean="0">
                <a:latin typeface="Arial Black" pitchFamily="34" charset="0"/>
              </a:rPr>
              <a:t>Prativa</a:t>
            </a:r>
            <a:r>
              <a:rPr lang="fr-FR" sz="2400" b="1" dirty="0" smtClean="0">
                <a:latin typeface="Arial Black" pitchFamily="34" charset="0"/>
              </a:rPr>
              <a:t>  </a:t>
            </a:r>
            <a:r>
              <a:rPr lang="fr-FR" sz="2400" b="1" dirty="0" err="1" smtClean="0">
                <a:latin typeface="Arial Black" pitchFamily="34" charset="0"/>
              </a:rPr>
              <a:t>Deka</a:t>
            </a:r>
            <a:endParaRPr lang="fr-FR" sz="2400" b="1" dirty="0" smtClean="0">
              <a:latin typeface="Arial Black" pitchFamily="34" charset="0"/>
            </a:endParaRPr>
          </a:p>
          <a:p>
            <a:r>
              <a:rPr lang="fr-FR" sz="2400" b="1" dirty="0" smtClean="0">
                <a:latin typeface="Arial Black" pitchFamily="34" charset="0"/>
              </a:rPr>
              <a:t>					</a:t>
            </a:r>
            <a:r>
              <a:rPr lang="fr-FR" sz="2400" b="1" dirty="0" err="1" smtClean="0">
                <a:latin typeface="Arial Black" pitchFamily="34" charset="0"/>
              </a:rPr>
              <a:t>Assoc</a:t>
            </a:r>
            <a:r>
              <a:rPr lang="fr-FR" sz="2400" b="1" dirty="0" smtClean="0">
                <a:latin typeface="Arial Black" pitchFamily="34" charset="0"/>
              </a:rPr>
              <a:t>. Prof.</a:t>
            </a:r>
          </a:p>
          <a:p>
            <a:r>
              <a:rPr lang="fr-FR" sz="2400" b="1" dirty="0" smtClean="0">
                <a:latin typeface="Arial Black" pitchFamily="34" charset="0"/>
              </a:rPr>
              <a:t>					</a:t>
            </a:r>
            <a:r>
              <a:rPr lang="fr-FR" sz="2400" b="1" dirty="0" err="1" smtClean="0">
                <a:latin typeface="Arial Black" pitchFamily="34" charset="0"/>
              </a:rPr>
              <a:t>Dept</a:t>
            </a:r>
            <a:r>
              <a:rPr lang="fr-FR" sz="2400" b="1" dirty="0" smtClean="0">
                <a:latin typeface="Arial Black" pitchFamily="34" charset="0"/>
              </a:rPr>
              <a:t>. of </a:t>
            </a:r>
            <a:r>
              <a:rPr lang="fr-FR" sz="2400" b="1" dirty="0" err="1" smtClean="0">
                <a:latin typeface="Arial Black" pitchFamily="34" charset="0"/>
              </a:rPr>
              <a:t>Botany</a:t>
            </a:r>
            <a:endParaRPr lang="fr-FR" sz="2400" b="1" dirty="0" smtClean="0">
              <a:latin typeface="Arial Black" pitchFamily="34" charset="0"/>
            </a:endParaRPr>
          </a:p>
          <a:p>
            <a:r>
              <a:rPr lang="fr-FR" sz="2400" b="1" dirty="0" smtClean="0">
                <a:latin typeface="Arial Black" pitchFamily="34" charset="0"/>
              </a:rPr>
              <a:t>					Mangaldai </a:t>
            </a:r>
            <a:r>
              <a:rPr lang="fr-FR" sz="2400" b="1" dirty="0" err="1" smtClean="0">
                <a:latin typeface="Arial Black" pitchFamily="34" charset="0"/>
              </a:rPr>
              <a:t>College</a:t>
            </a:r>
            <a:r>
              <a:rPr lang="fr-FR" sz="2400" b="1" dirty="0" smtClean="0">
                <a:latin typeface="Arial Black" pitchFamily="34" charset="0"/>
              </a:rPr>
              <a:t> </a:t>
            </a:r>
          </a:p>
          <a:p>
            <a:endParaRPr lang="en-IN" sz="2800" dirty="0">
              <a:latin typeface="Arial Black" pitchFamily="34" charset="0"/>
            </a:endParaRPr>
          </a:p>
        </p:txBody>
      </p:sp>
      <p:pic>
        <p:nvPicPr>
          <p:cNvPr id="1027" name="Picture 3" descr="C:\Users\Dr. Khagendra K Nath\Desktop\61jHjRNWih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2423120"/>
            <a:ext cx="4762500" cy="38862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51520" y="720406"/>
            <a:ext cx="86409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2800" b="1" dirty="0" smtClean="0">
              <a:latin typeface="Arial Black" pitchFamily="34" charset="0"/>
            </a:endParaRPr>
          </a:p>
          <a:p>
            <a:r>
              <a:rPr lang="fr-FR" sz="3600" b="1" dirty="0" err="1" smtClean="0">
                <a:solidFill>
                  <a:srgbClr val="FFFF00"/>
                </a:solidFill>
                <a:latin typeface="Arial Black" pitchFamily="34" charset="0"/>
              </a:rPr>
              <a:t>Systematic</a:t>
            </a:r>
            <a:r>
              <a:rPr lang="fr-FR" sz="3600" b="1" dirty="0" smtClean="0">
                <a:solidFill>
                  <a:srgbClr val="FFFF00"/>
                </a:solidFill>
                <a:latin typeface="Arial Black" pitchFamily="34" charset="0"/>
              </a:rPr>
              <a:t> Position</a:t>
            </a:r>
          </a:p>
          <a:p>
            <a:endParaRPr lang="fr-FR" sz="2800" b="1" dirty="0" smtClean="0">
              <a:latin typeface="Arial Black" pitchFamily="34" charset="0"/>
            </a:endParaRPr>
          </a:p>
          <a:p>
            <a:r>
              <a:rPr lang="fr-FR" sz="2800" b="1" dirty="0" smtClean="0">
                <a:latin typeface="Arial Black" pitchFamily="34" charset="0"/>
              </a:rPr>
              <a:t>Class-</a:t>
            </a:r>
            <a:r>
              <a:rPr lang="fr-FR" sz="2800" b="1" dirty="0" err="1" smtClean="0">
                <a:latin typeface="Arial Black" pitchFamily="34" charset="0"/>
              </a:rPr>
              <a:t>Cycadopsida</a:t>
            </a:r>
            <a:endParaRPr lang="fr-FR" sz="2800" b="1" dirty="0" smtClean="0">
              <a:latin typeface="Arial Black" pitchFamily="34" charset="0"/>
            </a:endParaRPr>
          </a:p>
          <a:p>
            <a:r>
              <a:rPr lang="fr-FR" sz="2800" b="1" dirty="0" err="1" smtClean="0">
                <a:latin typeface="Arial Black" pitchFamily="34" charset="0"/>
              </a:rPr>
              <a:t>Order</a:t>
            </a:r>
            <a:r>
              <a:rPr lang="fr-FR" sz="2800" b="1" dirty="0" smtClean="0">
                <a:latin typeface="Arial Black" pitchFamily="34" charset="0"/>
              </a:rPr>
              <a:t>-Cycadales</a:t>
            </a:r>
          </a:p>
          <a:p>
            <a:r>
              <a:rPr lang="fr-FR" sz="2800" b="1" dirty="0" err="1" smtClean="0">
                <a:latin typeface="Arial Black" pitchFamily="34" charset="0"/>
              </a:rPr>
              <a:t>Family</a:t>
            </a:r>
            <a:r>
              <a:rPr lang="fr-FR" sz="2800" b="1" dirty="0" smtClean="0">
                <a:latin typeface="Arial Black" pitchFamily="34" charset="0"/>
              </a:rPr>
              <a:t>-</a:t>
            </a:r>
            <a:r>
              <a:rPr lang="fr-FR" sz="2800" b="1" dirty="0" err="1" smtClean="0">
                <a:latin typeface="Arial Black" pitchFamily="34" charset="0"/>
              </a:rPr>
              <a:t>Cycadaceae</a:t>
            </a:r>
            <a:endParaRPr lang="fr-FR" sz="2800" b="1" dirty="0" smtClean="0">
              <a:latin typeface="Arial Black" pitchFamily="34" charset="0"/>
            </a:endParaRPr>
          </a:p>
          <a:p>
            <a:r>
              <a:rPr lang="fr-FR" sz="2800" b="1" dirty="0" err="1" smtClean="0">
                <a:latin typeface="Arial Black" pitchFamily="34" charset="0"/>
              </a:rPr>
              <a:t>Genus</a:t>
            </a:r>
            <a:r>
              <a:rPr lang="fr-FR" sz="2800" b="1" dirty="0" smtClean="0">
                <a:latin typeface="Arial Black" pitchFamily="34" charset="0"/>
              </a:rPr>
              <a:t>-</a:t>
            </a:r>
            <a:r>
              <a:rPr lang="fr-FR" sz="2800" b="1" i="1" dirty="0" smtClean="0">
                <a:latin typeface="Arial Black" pitchFamily="34" charset="0"/>
              </a:rPr>
              <a:t>Cycas</a:t>
            </a:r>
          </a:p>
          <a:p>
            <a:endParaRPr lang="fr-FR" sz="2800" b="1" dirty="0" smtClean="0">
              <a:latin typeface="Arial Black" pitchFamily="34" charset="0"/>
            </a:endParaRPr>
          </a:p>
          <a:p>
            <a:r>
              <a:rPr lang="fr-FR" sz="2800" b="1" dirty="0" smtClean="0">
                <a:latin typeface="Arial Black" pitchFamily="34" charset="0"/>
              </a:rPr>
              <a:t> </a:t>
            </a:r>
          </a:p>
          <a:p>
            <a:endParaRPr lang="en-IN" sz="2800" dirty="0">
              <a:latin typeface="Arial Black" pitchFamily="34" charset="0"/>
            </a:endParaRPr>
          </a:p>
        </p:txBody>
      </p:sp>
      <p:pic>
        <p:nvPicPr>
          <p:cNvPr id="1026" name="Picture 2" descr="C:\Users\Dr. Khagendra K Nath\Desktop\cycas\images (6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9" y="1805918"/>
            <a:ext cx="4860032" cy="363930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9552" y="404664"/>
            <a:ext cx="806489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 smtClean="0">
                <a:solidFill>
                  <a:srgbClr val="FFFF00"/>
                </a:solidFill>
                <a:latin typeface="Arial Black" pitchFamily="34" charset="0"/>
              </a:rPr>
              <a:t>	Distribution </a:t>
            </a:r>
            <a:r>
              <a:rPr lang="fr-FR" sz="3200" b="1" dirty="0" smtClean="0">
                <a:solidFill>
                  <a:srgbClr val="FFFF00"/>
                </a:solidFill>
                <a:latin typeface="Arial Black" pitchFamily="34" charset="0"/>
              </a:rPr>
              <a:t>of </a:t>
            </a:r>
            <a:r>
              <a:rPr lang="fr-FR" sz="3200" b="1" dirty="0" err="1" smtClean="0">
                <a:solidFill>
                  <a:srgbClr val="FFFF00"/>
                </a:solidFill>
                <a:latin typeface="Arial Black" pitchFamily="34" charset="0"/>
              </a:rPr>
              <a:t>Indian</a:t>
            </a:r>
            <a:r>
              <a:rPr lang="fr-FR" sz="3200" b="1" dirty="0" smtClean="0">
                <a:solidFill>
                  <a:srgbClr val="FFFF00"/>
                </a:solidFill>
                <a:latin typeface="Arial Black" pitchFamily="34" charset="0"/>
              </a:rPr>
              <a:t> </a:t>
            </a:r>
            <a:r>
              <a:rPr lang="fr-FR" sz="3200" b="1" dirty="0" err="1" smtClean="0">
                <a:solidFill>
                  <a:srgbClr val="FFFF00"/>
                </a:solidFill>
                <a:latin typeface="Arial Black" pitchFamily="34" charset="0"/>
              </a:rPr>
              <a:t>species</a:t>
            </a:r>
            <a:endParaRPr lang="fr-FR" sz="3200" b="1" dirty="0" smtClean="0">
              <a:solidFill>
                <a:srgbClr val="FFFF00"/>
              </a:solidFill>
              <a:latin typeface="Arial Black" pitchFamily="34" charset="0"/>
            </a:endParaRPr>
          </a:p>
          <a:p>
            <a:pPr algn="ctr"/>
            <a:endParaRPr lang="fr-FR" sz="3200" b="1" dirty="0" smtClean="0">
              <a:solidFill>
                <a:srgbClr val="FFFF00"/>
              </a:solidFill>
              <a:latin typeface="Arial Black" pitchFamily="34" charset="0"/>
            </a:endParaRPr>
          </a:p>
          <a:p>
            <a:r>
              <a:rPr lang="fr-FR" sz="3200" b="1" dirty="0" smtClean="0">
                <a:solidFill>
                  <a:srgbClr val="FFFF00"/>
                </a:solidFill>
                <a:latin typeface="Arial Black" pitchFamily="34" charset="0"/>
              </a:rPr>
              <a:t>Out of </a:t>
            </a:r>
            <a:r>
              <a:rPr lang="fr-FR" sz="3200" b="1" dirty="0" smtClean="0">
                <a:solidFill>
                  <a:srgbClr val="FFFF00"/>
                </a:solidFill>
                <a:latin typeface="Arial Black" pitchFamily="34" charset="0"/>
              </a:rPr>
              <a:t>20 </a:t>
            </a:r>
            <a:r>
              <a:rPr lang="fr-FR" sz="3200" b="1" dirty="0" err="1" smtClean="0">
                <a:solidFill>
                  <a:srgbClr val="FFFF00"/>
                </a:solidFill>
                <a:latin typeface="Arial Black" pitchFamily="34" charset="0"/>
              </a:rPr>
              <a:t>spp</a:t>
            </a:r>
            <a:r>
              <a:rPr lang="fr-FR" sz="3200" b="1" dirty="0" smtClean="0">
                <a:solidFill>
                  <a:srgbClr val="FFFF00"/>
                </a:solidFill>
                <a:latin typeface="Arial Black" pitchFamily="34" charset="0"/>
              </a:rPr>
              <a:t> 5 </a:t>
            </a:r>
            <a:r>
              <a:rPr lang="fr-FR" sz="3200" b="1" dirty="0" err="1" smtClean="0">
                <a:solidFill>
                  <a:srgbClr val="FFFF00"/>
                </a:solidFill>
                <a:latin typeface="Arial Black" pitchFamily="34" charset="0"/>
              </a:rPr>
              <a:t>spp</a:t>
            </a:r>
            <a:r>
              <a:rPr lang="fr-FR" sz="3200" b="1" dirty="0" smtClean="0">
                <a:solidFill>
                  <a:srgbClr val="FFFF00"/>
                </a:solidFill>
                <a:latin typeface="Arial Black" pitchFamily="34" charset="0"/>
              </a:rPr>
              <a:t> </a:t>
            </a:r>
            <a:r>
              <a:rPr lang="fr-FR" sz="3200" b="1" dirty="0" err="1" smtClean="0">
                <a:solidFill>
                  <a:srgbClr val="FFFF00"/>
                </a:solidFill>
                <a:latin typeface="Arial Black" pitchFamily="34" charset="0"/>
              </a:rPr>
              <a:t>grow</a:t>
            </a:r>
            <a:r>
              <a:rPr lang="fr-FR" sz="3200" b="1" dirty="0" smtClean="0">
                <a:solidFill>
                  <a:srgbClr val="FFFF00"/>
                </a:solidFill>
                <a:latin typeface="Arial Black" pitchFamily="34" charset="0"/>
              </a:rPr>
              <a:t> in </a:t>
            </a:r>
            <a:r>
              <a:rPr lang="fr-FR" sz="3200" b="1" dirty="0" err="1" smtClean="0">
                <a:solidFill>
                  <a:srgbClr val="FFFF00"/>
                </a:solidFill>
                <a:latin typeface="Arial Black" pitchFamily="34" charset="0"/>
              </a:rPr>
              <a:t>India</a:t>
            </a:r>
            <a:endParaRPr lang="fr-FR" sz="3200" b="1" dirty="0" smtClean="0">
              <a:solidFill>
                <a:srgbClr val="FFFF00"/>
              </a:solidFill>
              <a:latin typeface="Arial Black" pitchFamily="34" charset="0"/>
            </a:endParaRPr>
          </a:p>
          <a:p>
            <a:endParaRPr lang="fr-FR" sz="2400" b="1" dirty="0" smtClean="0">
              <a:latin typeface="Arial Black" pitchFamily="34" charset="0"/>
            </a:endParaRPr>
          </a:p>
          <a:p>
            <a:pPr marL="914400" lvl="1" indent="-457200">
              <a:buAutoNum type="arabicPeriod"/>
            </a:pPr>
            <a:r>
              <a:rPr lang="fr-FR" sz="2400" b="1" i="1" dirty="0" smtClean="0">
                <a:latin typeface="Arial Black" pitchFamily="34" charset="0"/>
              </a:rPr>
              <a:t>Cycas </a:t>
            </a:r>
            <a:r>
              <a:rPr lang="fr-FR" sz="2400" b="1" i="1" dirty="0" err="1" smtClean="0">
                <a:latin typeface="Arial Black" pitchFamily="34" charset="0"/>
              </a:rPr>
              <a:t>circinalis</a:t>
            </a:r>
            <a:r>
              <a:rPr lang="fr-FR" sz="2400" b="1" i="1" dirty="0" smtClean="0">
                <a:latin typeface="Arial Black" pitchFamily="34" charset="0"/>
              </a:rPr>
              <a:t> </a:t>
            </a:r>
            <a:r>
              <a:rPr lang="fr-FR" sz="2400" b="1" dirty="0" smtClean="0">
                <a:latin typeface="Arial Black" pitchFamily="34" charset="0"/>
              </a:rPr>
              <a:t>L.-South </a:t>
            </a:r>
            <a:r>
              <a:rPr lang="fr-FR" sz="2400" b="1" dirty="0" err="1" smtClean="0">
                <a:latin typeface="Arial Black" pitchFamily="34" charset="0"/>
              </a:rPr>
              <a:t>India</a:t>
            </a:r>
            <a:endParaRPr lang="fr-FR" sz="2400" b="1" dirty="0" smtClean="0">
              <a:latin typeface="Arial Black" pitchFamily="34" charset="0"/>
            </a:endParaRPr>
          </a:p>
          <a:p>
            <a:pPr marL="914400" lvl="1" indent="-457200">
              <a:buAutoNum type="arabicPeriod"/>
            </a:pPr>
            <a:r>
              <a:rPr lang="fr-FR" sz="2400" b="1" i="1" dirty="0" smtClean="0">
                <a:latin typeface="Arial Black" pitchFamily="34" charset="0"/>
              </a:rPr>
              <a:t>C. </a:t>
            </a:r>
            <a:r>
              <a:rPr lang="fr-FR" sz="2400" b="1" i="1" dirty="0" err="1" smtClean="0">
                <a:latin typeface="Arial Black" pitchFamily="34" charset="0"/>
              </a:rPr>
              <a:t>beddomei</a:t>
            </a:r>
            <a:r>
              <a:rPr lang="fr-FR" sz="2400" b="1" i="1" dirty="0" smtClean="0">
                <a:latin typeface="Arial Black" pitchFamily="34" charset="0"/>
              </a:rPr>
              <a:t> </a:t>
            </a:r>
            <a:r>
              <a:rPr lang="fr-FR" sz="2400" b="1" dirty="0" err="1" smtClean="0">
                <a:latin typeface="Arial Black" pitchFamily="34" charset="0"/>
              </a:rPr>
              <a:t>Dyer</a:t>
            </a:r>
            <a:r>
              <a:rPr lang="fr-FR" sz="2400" b="1" dirty="0" smtClean="0">
                <a:latin typeface="Arial Black" pitchFamily="34" charset="0"/>
              </a:rPr>
              <a:t>-Andhra </a:t>
            </a:r>
            <a:r>
              <a:rPr lang="fr-FR" sz="2400" b="1" dirty="0" err="1" smtClean="0">
                <a:latin typeface="Arial Black" pitchFamily="34" charset="0"/>
              </a:rPr>
              <a:t>Pradesh</a:t>
            </a:r>
            <a:endParaRPr lang="fr-FR" sz="2400" b="1" dirty="0" smtClean="0">
              <a:latin typeface="Arial Black" pitchFamily="34" charset="0"/>
            </a:endParaRPr>
          </a:p>
          <a:p>
            <a:pPr marL="914400" lvl="1" indent="-457200">
              <a:buAutoNum type="arabicPeriod"/>
            </a:pPr>
            <a:r>
              <a:rPr lang="fr-FR" sz="2400" b="1" i="1" dirty="0" smtClean="0">
                <a:latin typeface="Arial Black" pitchFamily="34" charset="0"/>
              </a:rPr>
              <a:t>C. </a:t>
            </a:r>
            <a:r>
              <a:rPr lang="fr-FR" sz="2400" b="1" i="1" dirty="0" err="1" smtClean="0">
                <a:latin typeface="Arial Black" pitchFamily="34" charset="0"/>
              </a:rPr>
              <a:t>pectinata</a:t>
            </a:r>
            <a:r>
              <a:rPr lang="fr-FR" sz="2400" b="1" i="1" dirty="0" smtClean="0">
                <a:latin typeface="Arial Black" pitchFamily="34" charset="0"/>
              </a:rPr>
              <a:t> </a:t>
            </a:r>
            <a:r>
              <a:rPr lang="fr-FR" sz="2400" b="1" dirty="0" err="1" smtClean="0">
                <a:latin typeface="Arial Black" pitchFamily="34" charset="0"/>
              </a:rPr>
              <a:t>Griff</a:t>
            </a:r>
            <a:r>
              <a:rPr lang="fr-FR" sz="2400" b="1" dirty="0" smtClean="0">
                <a:latin typeface="Arial Black" pitchFamily="34" charset="0"/>
              </a:rPr>
              <a:t>-</a:t>
            </a:r>
            <a:r>
              <a:rPr lang="fr-FR" sz="2400" b="1" dirty="0" err="1" smtClean="0">
                <a:latin typeface="Arial Black" pitchFamily="34" charset="0"/>
              </a:rPr>
              <a:t>Eastern</a:t>
            </a:r>
            <a:r>
              <a:rPr lang="fr-FR" sz="2400" b="1" dirty="0" smtClean="0">
                <a:latin typeface="Arial Black" pitchFamily="34" charset="0"/>
              </a:rPr>
              <a:t> </a:t>
            </a:r>
            <a:r>
              <a:rPr lang="fr-FR" sz="2400" b="1" dirty="0" err="1" smtClean="0">
                <a:latin typeface="Arial Black" pitchFamily="34" charset="0"/>
              </a:rPr>
              <a:t>India</a:t>
            </a:r>
            <a:endParaRPr lang="fr-FR" sz="2400" b="1" dirty="0" smtClean="0">
              <a:latin typeface="Arial Black" pitchFamily="34" charset="0"/>
            </a:endParaRPr>
          </a:p>
          <a:p>
            <a:pPr marL="914400" lvl="1" indent="-457200">
              <a:buAutoNum type="arabicPeriod"/>
            </a:pPr>
            <a:r>
              <a:rPr lang="fr-FR" sz="2400" b="1" i="1" dirty="0" smtClean="0">
                <a:latin typeface="Arial Black" pitchFamily="34" charset="0"/>
              </a:rPr>
              <a:t>C. </a:t>
            </a:r>
            <a:r>
              <a:rPr lang="fr-FR" sz="2400" b="1" i="1" dirty="0" err="1" smtClean="0">
                <a:latin typeface="Arial Black" pitchFamily="34" charset="0"/>
              </a:rPr>
              <a:t>rumphii</a:t>
            </a:r>
            <a:r>
              <a:rPr lang="fr-FR" sz="2400" b="1" i="1" dirty="0" smtClean="0">
                <a:latin typeface="Arial Black" pitchFamily="34" charset="0"/>
              </a:rPr>
              <a:t> </a:t>
            </a:r>
            <a:r>
              <a:rPr lang="fr-FR" sz="2400" b="1" dirty="0" err="1" smtClean="0">
                <a:latin typeface="Arial Black" pitchFamily="34" charset="0"/>
              </a:rPr>
              <a:t>Miq</a:t>
            </a:r>
            <a:r>
              <a:rPr lang="fr-FR" sz="2400" b="1" dirty="0" smtClean="0">
                <a:latin typeface="Arial Black" pitchFamily="34" charset="0"/>
              </a:rPr>
              <a:t>.-Andaman and Nicobar </a:t>
            </a:r>
            <a:r>
              <a:rPr lang="fr-FR" sz="2400" b="1" dirty="0" err="1" smtClean="0">
                <a:latin typeface="Arial Black" pitchFamily="34" charset="0"/>
              </a:rPr>
              <a:t>Islands</a:t>
            </a:r>
            <a:endParaRPr lang="fr-FR" sz="2400" b="1" dirty="0" smtClean="0">
              <a:latin typeface="Arial Black" pitchFamily="34" charset="0"/>
            </a:endParaRPr>
          </a:p>
          <a:p>
            <a:pPr marL="914400" lvl="1" indent="-457200">
              <a:buAutoNum type="arabicPeriod"/>
            </a:pPr>
            <a:r>
              <a:rPr lang="fr-FR" sz="2400" b="1" i="1" dirty="0" smtClean="0">
                <a:latin typeface="Arial Black" pitchFamily="34" charset="0"/>
              </a:rPr>
              <a:t>C. </a:t>
            </a:r>
            <a:r>
              <a:rPr lang="fr-FR" sz="2400" b="1" i="1" dirty="0" err="1" smtClean="0">
                <a:latin typeface="Arial Black" pitchFamily="34" charset="0"/>
              </a:rPr>
              <a:t>revoluta</a:t>
            </a:r>
            <a:r>
              <a:rPr lang="fr-FR" sz="2400" b="1" i="1" dirty="0" smtClean="0">
                <a:latin typeface="Arial Black" pitchFamily="34" charset="0"/>
              </a:rPr>
              <a:t> </a:t>
            </a:r>
            <a:r>
              <a:rPr lang="fr-FR" sz="2400" b="1" dirty="0" err="1" smtClean="0">
                <a:latin typeface="Arial Black" pitchFamily="34" charset="0"/>
              </a:rPr>
              <a:t>Thunb</a:t>
            </a:r>
            <a:r>
              <a:rPr lang="fr-FR" sz="2400" b="1" dirty="0" smtClean="0">
                <a:latin typeface="Arial Black" pitchFamily="34" charset="0"/>
              </a:rPr>
              <a:t>.-</a:t>
            </a:r>
            <a:r>
              <a:rPr lang="fr-FR" sz="2400" b="1" dirty="0" err="1" smtClean="0">
                <a:latin typeface="Arial Black" pitchFamily="34" charset="0"/>
              </a:rPr>
              <a:t>Japanese</a:t>
            </a:r>
            <a:r>
              <a:rPr lang="fr-FR" sz="2400" b="1" dirty="0" smtClean="0">
                <a:latin typeface="Arial Black" pitchFamily="34" charset="0"/>
              </a:rPr>
              <a:t> </a:t>
            </a:r>
            <a:r>
              <a:rPr lang="fr-FR" sz="2400" b="1" dirty="0" err="1" smtClean="0">
                <a:latin typeface="Arial Black" pitchFamily="34" charset="0"/>
              </a:rPr>
              <a:t>sp</a:t>
            </a:r>
            <a:r>
              <a:rPr lang="fr-FR" sz="2400" b="1" dirty="0" smtClean="0">
                <a:latin typeface="Arial Black" pitchFamily="34" charset="0"/>
              </a:rPr>
              <a:t> </a:t>
            </a:r>
            <a:r>
              <a:rPr lang="fr-FR" sz="2400" b="1" dirty="0" err="1" smtClean="0">
                <a:latin typeface="Arial Black" pitchFamily="34" charset="0"/>
              </a:rPr>
              <a:t>widely</a:t>
            </a:r>
            <a:r>
              <a:rPr lang="fr-FR" sz="2400" b="1" dirty="0" smtClean="0">
                <a:latin typeface="Arial Black" pitchFamily="34" charset="0"/>
              </a:rPr>
              <a:t> </a:t>
            </a:r>
            <a:r>
              <a:rPr lang="fr-FR" sz="2400" b="1" dirty="0" err="1" smtClean="0">
                <a:latin typeface="Arial Black" pitchFamily="34" charset="0"/>
              </a:rPr>
              <a:t>cultivated</a:t>
            </a:r>
            <a:r>
              <a:rPr lang="fr-FR" sz="2400" b="1" dirty="0" smtClean="0">
                <a:latin typeface="Arial Black" pitchFamily="34" charset="0"/>
              </a:rPr>
              <a:t> as </a:t>
            </a:r>
            <a:r>
              <a:rPr lang="fr-FR" sz="2400" b="1" dirty="0" err="1" smtClean="0">
                <a:latin typeface="Arial Black" pitchFamily="34" charset="0"/>
              </a:rPr>
              <a:t>ornamental</a:t>
            </a:r>
            <a:r>
              <a:rPr lang="fr-FR" sz="2400" b="1" dirty="0" smtClean="0">
                <a:latin typeface="Arial Black" pitchFamily="34" charset="0"/>
              </a:rPr>
              <a:t> plant in </a:t>
            </a:r>
            <a:r>
              <a:rPr lang="fr-FR" sz="2400" b="1" dirty="0" err="1" smtClean="0">
                <a:latin typeface="Arial Black" pitchFamily="34" charset="0"/>
              </a:rPr>
              <a:t>India</a:t>
            </a:r>
            <a:endParaRPr lang="fr-FR" sz="2400" b="1" dirty="0" smtClean="0">
              <a:latin typeface="Arial Black" pitchFamily="34" charset="0"/>
            </a:endParaRPr>
          </a:p>
          <a:p>
            <a:endParaRPr lang="fr-FR" sz="2400" b="1" dirty="0" smtClean="0">
              <a:latin typeface="Arial Black" pitchFamily="34" charset="0"/>
            </a:endParaRPr>
          </a:p>
          <a:p>
            <a:endParaRPr lang="en-IN" sz="2400" dirty="0"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wedg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548680"/>
            <a:ext cx="8280919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 smtClean="0">
                <a:solidFill>
                  <a:srgbClr val="FFFF00"/>
                </a:solidFill>
                <a:latin typeface="Arial Black" pitchFamily="34" charset="0"/>
              </a:rPr>
              <a:t>General </a:t>
            </a:r>
            <a:r>
              <a:rPr lang="fr-FR" sz="3200" b="1" dirty="0" err="1" smtClean="0">
                <a:solidFill>
                  <a:srgbClr val="FFFF00"/>
                </a:solidFill>
                <a:latin typeface="Arial Black" pitchFamily="34" charset="0"/>
              </a:rPr>
              <a:t>morphology</a:t>
            </a:r>
            <a:endParaRPr lang="fr-FR" sz="3200" b="1" dirty="0" smtClean="0">
              <a:solidFill>
                <a:srgbClr val="FFFF00"/>
              </a:solidFill>
              <a:latin typeface="Arial Black" pitchFamily="34" charset="0"/>
            </a:endParaRPr>
          </a:p>
          <a:p>
            <a:endParaRPr lang="fr-FR" sz="3200" b="1" dirty="0" smtClean="0">
              <a:solidFill>
                <a:srgbClr val="FFFF00"/>
              </a:solidFill>
              <a:latin typeface="Arial Black" pitchFamily="34" charset="0"/>
            </a:endParaRPr>
          </a:p>
          <a:p>
            <a:r>
              <a:rPr lang="fr-FR" sz="2800" b="1" dirty="0" smtClean="0">
                <a:solidFill>
                  <a:srgbClr val="FFC000"/>
                </a:solidFill>
                <a:latin typeface="Arial Black" pitchFamily="34" charset="0"/>
              </a:rPr>
              <a:t>Stem </a:t>
            </a: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- Stout, </a:t>
            </a:r>
            <a:r>
              <a:rPr lang="fr-FR" sz="2400" b="1" dirty="0" err="1" smtClean="0">
                <a:solidFill>
                  <a:prstClr val="white"/>
                </a:solidFill>
                <a:latin typeface="Arial Black" pitchFamily="34" charset="0"/>
              </a:rPr>
              <a:t>generally</a:t>
            </a: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 </a:t>
            </a:r>
            <a:r>
              <a:rPr lang="fr-FR" sz="2400" b="1" dirty="0" err="1" smtClean="0">
                <a:solidFill>
                  <a:prstClr val="white"/>
                </a:solidFill>
                <a:latin typeface="Arial Black" pitchFamily="34" charset="0"/>
              </a:rPr>
              <a:t>unbranched</a:t>
            </a: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 </a:t>
            </a:r>
            <a:r>
              <a:rPr lang="fr-FR" sz="2400" b="1" dirty="0" err="1" smtClean="0">
                <a:solidFill>
                  <a:prstClr val="white"/>
                </a:solidFill>
                <a:latin typeface="Arial Black" pitchFamily="34" charset="0"/>
              </a:rPr>
              <a:t>bearing</a:t>
            </a: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 a crown of </a:t>
            </a:r>
            <a:r>
              <a:rPr lang="fr-FR" sz="2400" b="1" dirty="0" err="1" smtClean="0">
                <a:solidFill>
                  <a:prstClr val="white"/>
                </a:solidFill>
                <a:latin typeface="Arial Black" pitchFamily="34" charset="0"/>
              </a:rPr>
              <a:t>leaves</a:t>
            </a: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 </a:t>
            </a:r>
            <a:r>
              <a:rPr lang="fr-FR" sz="2400" b="1" dirty="0" err="1" smtClean="0">
                <a:solidFill>
                  <a:prstClr val="white"/>
                </a:solidFill>
                <a:latin typeface="Arial Black" pitchFamily="34" charset="0"/>
              </a:rPr>
              <a:t>at</a:t>
            </a: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 the top, </a:t>
            </a:r>
            <a:r>
              <a:rPr lang="fr-FR" sz="2400" b="1" dirty="0" err="1" smtClean="0">
                <a:solidFill>
                  <a:prstClr val="white"/>
                </a:solidFill>
                <a:latin typeface="Arial Black" pitchFamily="34" charset="0"/>
              </a:rPr>
              <a:t>bears</a:t>
            </a: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 </a:t>
            </a:r>
            <a:r>
              <a:rPr lang="fr-FR" sz="2400" b="1" dirty="0" err="1" smtClean="0">
                <a:solidFill>
                  <a:prstClr val="white"/>
                </a:solidFill>
                <a:latin typeface="Arial Black" pitchFamily="34" charset="0"/>
              </a:rPr>
              <a:t>adventitious</a:t>
            </a: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 </a:t>
            </a:r>
            <a:r>
              <a:rPr lang="fr-FR" sz="2400" b="1" dirty="0" err="1" smtClean="0">
                <a:solidFill>
                  <a:prstClr val="white"/>
                </a:solidFill>
                <a:latin typeface="Arial Black" pitchFamily="34" charset="0"/>
              </a:rPr>
              <a:t>buds</a:t>
            </a: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 </a:t>
            </a:r>
            <a:r>
              <a:rPr lang="fr-FR" sz="2400" b="1" dirty="0" err="1" smtClean="0">
                <a:solidFill>
                  <a:prstClr val="white"/>
                </a:solidFill>
                <a:latin typeface="Arial Black" pitchFamily="34" charset="0"/>
              </a:rPr>
              <a:t>at</a:t>
            </a: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 the base</a:t>
            </a:r>
          </a:p>
          <a:p>
            <a:endParaRPr lang="fr-FR" sz="2400" b="1" dirty="0" smtClean="0">
              <a:solidFill>
                <a:prstClr val="white"/>
              </a:solidFill>
              <a:latin typeface="Arial Black" pitchFamily="34" charset="0"/>
            </a:endParaRPr>
          </a:p>
          <a:p>
            <a:r>
              <a:rPr lang="fr-FR" sz="2800" b="1" dirty="0" err="1" smtClean="0">
                <a:solidFill>
                  <a:srgbClr val="FFC000"/>
                </a:solidFill>
                <a:latin typeface="Arial Black" pitchFamily="34" charset="0"/>
              </a:rPr>
              <a:t>Leaves</a:t>
            </a:r>
            <a:r>
              <a:rPr lang="fr-FR" sz="2800" b="1" dirty="0" smtClean="0">
                <a:solidFill>
                  <a:srgbClr val="FFC000"/>
                </a:solidFill>
                <a:latin typeface="Arial Black" pitchFamily="34" charset="0"/>
              </a:rPr>
              <a:t> </a:t>
            </a: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- </a:t>
            </a:r>
            <a:r>
              <a:rPr lang="fr-FR" sz="2400" b="1" dirty="0" err="1" smtClean="0">
                <a:solidFill>
                  <a:prstClr val="white"/>
                </a:solidFill>
                <a:latin typeface="Arial Black" pitchFamily="34" charset="0"/>
              </a:rPr>
              <a:t>two</a:t>
            </a: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 </a:t>
            </a:r>
            <a:r>
              <a:rPr lang="fr-FR" sz="2400" b="1" dirty="0" err="1" smtClean="0">
                <a:solidFill>
                  <a:prstClr val="white"/>
                </a:solidFill>
                <a:latin typeface="Arial Black" pitchFamily="34" charset="0"/>
              </a:rPr>
              <a:t>kinds</a:t>
            </a: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: </a:t>
            </a:r>
            <a:r>
              <a:rPr lang="fr-FR" sz="2400" b="1" dirty="0" err="1" smtClean="0">
                <a:solidFill>
                  <a:prstClr val="white"/>
                </a:solidFill>
                <a:latin typeface="Arial Black" pitchFamily="34" charset="0"/>
              </a:rPr>
              <a:t>small</a:t>
            </a: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 </a:t>
            </a:r>
            <a:r>
              <a:rPr lang="fr-FR" sz="2400" b="1" dirty="0" err="1" smtClean="0">
                <a:solidFill>
                  <a:prstClr val="white"/>
                </a:solidFill>
                <a:latin typeface="Arial Black" pitchFamily="34" charset="0"/>
              </a:rPr>
              <a:t>brown</a:t>
            </a: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 </a:t>
            </a:r>
            <a:r>
              <a:rPr lang="fr-FR" sz="2400" b="1" dirty="0" err="1" smtClean="0">
                <a:solidFill>
                  <a:prstClr val="white"/>
                </a:solidFill>
                <a:latin typeface="Arial Black" pitchFamily="34" charset="0"/>
              </a:rPr>
              <a:t>scale</a:t>
            </a: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 </a:t>
            </a:r>
            <a:r>
              <a:rPr lang="fr-FR" sz="2400" b="1" dirty="0" err="1" smtClean="0">
                <a:solidFill>
                  <a:prstClr val="white"/>
                </a:solidFill>
                <a:latin typeface="Arial Black" pitchFamily="34" charset="0"/>
              </a:rPr>
              <a:t>leaves</a:t>
            </a: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 and large </a:t>
            </a:r>
            <a:r>
              <a:rPr lang="fr-FR" sz="2400" b="1" dirty="0" err="1" smtClean="0">
                <a:solidFill>
                  <a:prstClr val="white"/>
                </a:solidFill>
                <a:latin typeface="Arial Black" pitchFamily="34" charset="0"/>
              </a:rPr>
              <a:t>pinnately</a:t>
            </a: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 compound </a:t>
            </a:r>
            <a:r>
              <a:rPr lang="fr-FR" sz="2400" b="1" dirty="0" err="1" smtClean="0">
                <a:solidFill>
                  <a:prstClr val="white"/>
                </a:solidFill>
                <a:latin typeface="Arial Black" pitchFamily="34" charset="0"/>
              </a:rPr>
              <a:t>foliage</a:t>
            </a: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 </a:t>
            </a:r>
            <a:r>
              <a:rPr lang="fr-FR" sz="2400" b="1" dirty="0" err="1" smtClean="0">
                <a:solidFill>
                  <a:prstClr val="white"/>
                </a:solidFill>
                <a:latin typeface="Arial Black" pitchFamily="34" charset="0"/>
              </a:rPr>
              <a:t>leaves</a:t>
            </a: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.</a:t>
            </a:r>
          </a:p>
          <a:p>
            <a:endParaRPr lang="fr-FR" sz="2400" b="1" dirty="0" smtClean="0">
              <a:solidFill>
                <a:prstClr val="white"/>
              </a:solidFill>
              <a:latin typeface="Arial Black" pitchFamily="34" charset="0"/>
            </a:endParaRPr>
          </a:p>
          <a:p>
            <a:r>
              <a:rPr lang="fr-FR" sz="2800" b="1" dirty="0" err="1" smtClean="0">
                <a:solidFill>
                  <a:srgbClr val="FFC000"/>
                </a:solidFill>
                <a:latin typeface="Arial Black" pitchFamily="34" charset="0"/>
              </a:rPr>
              <a:t>Root</a:t>
            </a:r>
            <a:r>
              <a:rPr lang="fr-FR" sz="2800" b="1" dirty="0" smtClean="0">
                <a:solidFill>
                  <a:srgbClr val="FFC000"/>
                </a:solidFill>
                <a:latin typeface="Arial Black" pitchFamily="34" charset="0"/>
              </a:rPr>
              <a:t> </a:t>
            </a: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- </a:t>
            </a:r>
            <a:r>
              <a:rPr lang="fr-FR" sz="2400" b="1" dirty="0" err="1" smtClean="0">
                <a:solidFill>
                  <a:prstClr val="white"/>
                </a:solidFill>
                <a:latin typeface="Arial Black" pitchFamily="34" charset="0"/>
              </a:rPr>
              <a:t>Tap</a:t>
            </a: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 </a:t>
            </a:r>
            <a:r>
              <a:rPr lang="fr-FR" sz="2400" b="1" dirty="0" err="1" smtClean="0">
                <a:solidFill>
                  <a:prstClr val="white"/>
                </a:solidFill>
                <a:latin typeface="Arial Black" pitchFamily="34" charset="0"/>
              </a:rPr>
              <a:t>root</a:t>
            </a: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 system. </a:t>
            </a:r>
            <a:r>
              <a:rPr lang="fr-FR" sz="2400" b="1" dirty="0" err="1" smtClean="0">
                <a:solidFill>
                  <a:prstClr val="white"/>
                </a:solidFill>
                <a:latin typeface="Arial Black" pitchFamily="34" charset="0"/>
              </a:rPr>
              <a:t>Coralloid</a:t>
            </a: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 </a:t>
            </a:r>
            <a:r>
              <a:rPr lang="fr-FR" sz="2400" b="1" dirty="0" err="1" smtClean="0">
                <a:solidFill>
                  <a:prstClr val="white"/>
                </a:solidFill>
                <a:latin typeface="Arial Black" pitchFamily="34" charset="0"/>
              </a:rPr>
              <a:t>roots</a:t>
            </a: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 or </a:t>
            </a:r>
            <a:r>
              <a:rPr lang="fr-FR" sz="2400" b="1" dirty="0" err="1" smtClean="0">
                <a:solidFill>
                  <a:prstClr val="white"/>
                </a:solidFill>
                <a:latin typeface="Arial Black" pitchFamily="34" charset="0"/>
              </a:rPr>
              <a:t>corallorhiza</a:t>
            </a: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 </a:t>
            </a:r>
            <a:r>
              <a:rPr lang="fr-FR" sz="2400" b="1" dirty="0" err="1" smtClean="0">
                <a:solidFill>
                  <a:prstClr val="white"/>
                </a:solidFill>
                <a:latin typeface="Arial Black" pitchFamily="34" charset="0"/>
              </a:rPr>
              <a:t>formed</a:t>
            </a: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 </a:t>
            </a:r>
            <a:r>
              <a:rPr lang="fr-FR" sz="2400" b="1" dirty="0" err="1" smtClean="0">
                <a:solidFill>
                  <a:prstClr val="white"/>
                </a:solidFill>
                <a:latin typeface="Arial Black" pitchFamily="34" charset="0"/>
              </a:rPr>
              <a:t>from</a:t>
            </a: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 </a:t>
            </a:r>
            <a:r>
              <a:rPr lang="fr-FR" sz="2400" b="1" dirty="0" err="1" smtClean="0">
                <a:solidFill>
                  <a:prstClr val="white"/>
                </a:solidFill>
                <a:latin typeface="Arial Black" pitchFamily="34" charset="0"/>
              </a:rPr>
              <a:t>some</a:t>
            </a: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 </a:t>
            </a:r>
            <a:r>
              <a:rPr lang="fr-FR" sz="2400" b="1" dirty="0" err="1" smtClean="0">
                <a:solidFill>
                  <a:prstClr val="white"/>
                </a:solidFill>
                <a:latin typeface="Arial Black" pitchFamily="34" charset="0"/>
              </a:rPr>
              <a:t>apo</a:t>
            </a: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-</a:t>
            </a:r>
            <a:r>
              <a:rPr lang="fr-FR" sz="2400" b="1" dirty="0" err="1" smtClean="0">
                <a:solidFill>
                  <a:prstClr val="white"/>
                </a:solidFill>
                <a:latin typeface="Arial Black" pitchFamily="34" charset="0"/>
              </a:rPr>
              <a:t>geotropic</a:t>
            </a: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 </a:t>
            </a:r>
            <a:r>
              <a:rPr lang="fr-FR" sz="2400" b="1" dirty="0" err="1" smtClean="0">
                <a:solidFill>
                  <a:prstClr val="white"/>
                </a:solidFill>
                <a:latin typeface="Arial Black" pitchFamily="34" charset="0"/>
              </a:rPr>
              <a:t>roots</a:t>
            </a: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 </a:t>
            </a:r>
            <a:r>
              <a:rPr lang="fr-FR" sz="2400" b="1" dirty="0" err="1" smtClean="0">
                <a:solidFill>
                  <a:prstClr val="white"/>
                </a:solidFill>
                <a:latin typeface="Arial Black" pitchFamily="34" charset="0"/>
              </a:rPr>
              <a:t>which</a:t>
            </a: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 are </a:t>
            </a:r>
            <a:r>
              <a:rPr lang="fr-FR" sz="2400" b="1" dirty="0" err="1" smtClean="0">
                <a:solidFill>
                  <a:prstClr val="white"/>
                </a:solidFill>
                <a:latin typeface="Arial Black" pitchFamily="34" charset="0"/>
              </a:rPr>
              <a:t>inhabited</a:t>
            </a: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 by </a:t>
            </a:r>
            <a:r>
              <a:rPr lang="fr-FR" sz="2400" b="1" dirty="0" err="1" smtClean="0">
                <a:solidFill>
                  <a:prstClr val="white"/>
                </a:solidFill>
                <a:latin typeface="Arial Black" pitchFamily="34" charset="0"/>
              </a:rPr>
              <a:t>Anabaena</a:t>
            </a: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 </a:t>
            </a:r>
            <a:r>
              <a:rPr lang="fr-FR" sz="2400" b="1" dirty="0" err="1" smtClean="0">
                <a:solidFill>
                  <a:prstClr val="white"/>
                </a:solidFill>
                <a:latin typeface="Arial Black" pitchFamily="34" charset="0"/>
              </a:rPr>
              <a:t>cycadacearum</a:t>
            </a: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 a </a:t>
            </a:r>
            <a:r>
              <a:rPr lang="fr-FR" sz="2400" b="1" dirty="0" err="1" smtClean="0">
                <a:solidFill>
                  <a:prstClr val="white"/>
                </a:solidFill>
                <a:latin typeface="Arial Black" pitchFamily="34" charset="0"/>
              </a:rPr>
              <a:t>blue</a:t>
            </a:r>
            <a:r>
              <a:rPr lang="fr-FR" sz="2400" b="1" dirty="0" smtClean="0">
                <a:solidFill>
                  <a:prstClr val="white"/>
                </a:solidFill>
                <a:latin typeface="Arial Black" pitchFamily="34" charset="0"/>
              </a:rPr>
              <a:t> green </a:t>
            </a:r>
            <a:r>
              <a:rPr lang="fr-FR" sz="2400" b="1" dirty="0" err="1" smtClean="0">
                <a:solidFill>
                  <a:prstClr val="white"/>
                </a:solidFill>
                <a:latin typeface="Arial Black" pitchFamily="34" charset="0"/>
              </a:rPr>
              <a:t>alga</a:t>
            </a:r>
            <a:endParaRPr lang="en-IN" dirty="0"/>
          </a:p>
        </p:txBody>
      </p:sp>
    </p:spTree>
  </p:cSld>
  <p:clrMapOvr>
    <a:masterClrMapping/>
  </p:clrMapOvr>
  <p:transition spd="slow">
    <p:wedg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1052736"/>
            <a:ext cx="7776864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  <a:latin typeface="Arial Black" pitchFamily="34" charset="0"/>
                <a:cs typeface="Arial" pitchFamily="34" charset="0"/>
              </a:rPr>
              <a:t>Anatomy of stem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stem anatomy of </a:t>
            </a:r>
            <a:r>
              <a:rPr lang="en-US" sz="2400" i="1" dirty="0" err="1" smtClean="0">
                <a:latin typeface="Arial" pitchFamily="34" charset="0"/>
                <a:cs typeface="Arial" pitchFamily="34" charset="0"/>
              </a:rPr>
              <a:t>Cycas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is simple and shows some primitive features. It shows the following tissues:-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1. Epidermis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2. Cortex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3. Endodermis,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Pericycle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en-US" sz="2400" dirty="0" smtClean="0">
                <a:latin typeface="Arial" pitchFamily="34" charset="0"/>
                <a:cs typeface="Arial" pitchFamily="34" charset="0"/>
              </a:rPr>
            </a:br>
            <a:r>
              <a:rPr lang="en-US" sz="2400" dirty="0" smtClean="0">
                <a:latin typeface="Arial" pitchFamily="34" charset="0"/>
                <a:cs typeface="Arial" pitchFamily="34" charset="0"/>
              </a:rPr>
              <a:t>    and Vascular Cylinder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4.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Medullary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rays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5. Pith</a:t>
            </a:r>
            <a:endParaRPr lang="en-IN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Dr. Khagendra K Nath\Desktop\DJ7MGw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996952"/>
            <a:ext cx="2609850" cy="27622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55576" y="404664"/>
            <a:ext cx="748883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dirty="0" smtClean="0">
                <a:solidFill>
                  <a:srgbClr val="FFFF00"/>
                </a:solidFill>
                <a:latin typeface="Arial Black" pitchFamily="34" charset="0"/>
                <a:cs typeface="Arial" pitchFamily="34" charset="0"/>
              </a:rPr>
              <a:t>Anatomy of Leaf</a:t>
            </a:r>
          </a:p>
          <a:p>
            <a:pPr lvl="0"/>
            <a:endParaRPr lang="en-US" sz="2400" dirty="0" smtClea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en-US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transverse </a:t>
            </a:r>
            <a:r>
              <a:rPr lang="en-US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section of leaflet shows the following tissues;-</a:t>
            </a:r>
          </a:p>
          <a:p>
            <a:pPr lvl="0"/>
            <a:endParaRPr lang="en-US" sz="2400" dirty="0" smtClea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1.Cuticle</a:t>
            </a:r>
          </a:p>
          <a:p>
            <a:pPr lvl="0"/>
            <a:r>
              <a:rPr lang="en-US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2.Epidermis</a:t>
            </a:r>
          </a:p>
          <a:p>
            <a:pPr lvl="0"/>
            <a:r>
              <a:rPr lang="en-US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3.Hypodermis</a:t>
            </a:r>
          </a:p>
          <a:p>
            <a:pPr lvl="0"/>
            <a:r>
              <a:rPr lang="en-US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4.Mesophyll Tissue</a:t>
            </a:r>
          </a:p>
          <a:p>
            <a:pPr lvl="0"/>
            <a:r>
              <a:rPr lang="en-US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5.Transfusion Tissue</a:t>
            </a:r>
          </a:p>
          <a:p>
            <a:pPr lvl="0"/>
            <a:r>
              <a:rPr lang="en-US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6.Vascular Bundle</a:t>
            </a:r>
          </a:p>
          <a:p>
            <a:pPr lvl="0"/>
            <a:r>
              <a:rPr lang="en-US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7.Primaary transfusion </a:t>
            </a:r>
            <a:br>
              <a:rPr lang="en-US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</a:br>
            <a:r>
              <a:rPr lang="en-US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  Tissue</a:t>
            </a:r>
            <a:endParaRPr lang="en-IN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Dr. Khagendra K Nath\Desktop\IMG_20171115_1859533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1988840"/>
            <a:ext cx="4896544" cy="358758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2204864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l</a:t>
            </a:r>
            <a:endParaRPr lang="en-IN" dirty="0"/>
          </a:p>
        </p:txBody>
      </p:sp>
      <p:sp>
        <p:nvSpPr>
          <p:cNvPr id="9" name="TextBox 8"/>
          <p:cNvSpPr txBox="1"/>
          <p:nvPr/>
        </p:nvSpPr>
        <p:spPr>
          <a:xfrm>
            <a:off x="2123728" y="1844824"/>
            <a:ext cx="513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3200" dirty="0" smtClean="0">
                <a:solidFill>
                  <a:srgbClr val="FFFF00"/>
                </a:solidFill>
                <a:latin typeface="Arial Black" pitchFamily="34" charset="0"/>
              </a:rPr>
              <a:t>Sexual Reproduction</a:t>
            </a:r>
            <a:endParaRPr lang="en-IN" sz="3200" dirty="0">
              <a:solidFill>
                <a:srgbClr val="FFFF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wedg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332656"/>
            <a:ext cx="8280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2000" dirty="0" smtClean="0">
                <a:solidFill>
                  <a:schemeClr val="bg1"/>
                </a:solidFill>
                <a:latin typeface="Arial Black" pitchFamily="34" charset="0"/>
                <a:cs typeface="ABTT RachitaP" pitchFamily="2" charset="0"/>
              </a:rPr>
              <a:t>All living </a:t>
            </a:r>
            <a:r>
              <a:rPr lang="en-IN" sz="2000" i="1" dirty="0" err="1" smtClean="0">
                <a:solidFill>
                  <a:schemeClr val="bg1"/>
                </a:solidFill>
                <a:latin typeface="Arial Black" pitchFamily="34" charset="0"/>
                <a:cs typeface="ABTT RachitaP" pitchFamily="2" charset="0"/>
              </a:rPr>
              <a:t>Cycas</a:t>
            </a:r>
            <a:r>
              <a:rPr lang="en-IN" sz="2000" i="1" dirty="0" smtClean="0">
                <a:solidFill>
                  <a:schemeClr val="bg1"/>
                </a:solidFill>
                <a:latin typeface="Arial Black" pitchFamily="34" charset="0"/>
                <a:cs typeface="ABTT RachitaP" pitchFamily="2" charset="0"/>
              </a:rPr>
              <a:t> </a:t>
            </a:r>
            <a:r>
              <a:rPr lang="en-IN" sz="2000" dirty="0" smtClean="0">
                <a:solidFill>
                  <a:schemeClr val="bg1"/>
                </a:solidFill>
                <a:latin typeface="Arial Black" pitchFamily="34" charset="0"/>
                <a:cs typeface="ABTT RachitaP" pitchFamily="2" charset="0"/>
              </a:rPr>
              <a:t>are </a:t>
            </a:r>
            <a:r>
              <a:rPr lang="en-IN" sz="2000" dirty="0" err="1" smtClean="0">
                <a:solidFill>
                  <a:schemeClr val="bg1"/>
                </a:solidFill>
                <a:latin typeface="Arial Black" pitchFamily="34" charset="0"/>
                <a:cs typeface="ABTT RachitaP" pitchFamily="2" charset="0"/>
              </a:rPr>
              <a:t>dioecious</a:t>
            </a:r>
            <a:r>
              <a:rPr lang="en-IN" sz="2000" dirty="0" smtClean="0">
                <a:solidFill>
                  <a:schemeClr val="bg1"/>
                </a:solidFill>
                <a:latin typeface="Arial Black" pitchFamily="34" charset="0"/>
                <a:cs typeface="ABTT RachitaP" pitchFamily="2" charset="0"/>
              </a:rPr>
              <a:t>. The </a:t>
            </a:r>
            <a:r>
              <a:rPr lang="en-IN" sz="2000" dirty="0" err="1" smtClean="0">
                <a:solidFill>
                  <a:schemeClr val="bg1"/>
                </a:solidFill>
                <a:latin typeface="Arial Black" pitchFamily="34" charset="0"/>
                <a:cs typeface="ABTT RachitaP" pitchFamily="2" charset="0"/>
              </a:rPr>
              <a:t>microsporophylls</a:t>
            </a:r>
            <a:r>
              <a:rPr lang="en-IN" sz="2000" dirty="0" smtClean="0">
                <a:solidFill>
                  <a:schemeClr val="bg1"/>
                </a:solidFill>
                <a:latin typeface="Arial Black" pitchFamily="34" charset="0"/>
                <a:cs typeface="ABTT RachitaP" pitchFamily="2" charset="0"/>
              </a:rPr>
              <a:t> are aggregated into large compact </a:t>
            </a:r>
            <a:r>
              <a:rPr lang="en-IN" sz="2000" dirty="0" err="1" smtClean="0">
                <a:solidFill>
                  <a:schemeClr val="bg1"/>
                </a:solidFill>
                <a:latin typeface="Arial Black" pitchFamily="34" charset="0"/>
                <a:cs typeface="ABTT RachitaP" pitchFamily="2" charset="0"/>
              </a:rPr>
              <a:t>strobili</a:t>
            </a:r>
            <a:r>
              <a:rPr lang="en-IN" sz="2000" dirty="0" smtClean="0">
                <a:solidFill>
                  <a:schemeClr val="bg1"/>
                </a:solidFill>
                <a:latin typeface="Arial Black" pitchFamily="34" charset="0"/>
                <a:cs typeface="ABTT RachitaP" pitchFamily="2" charset="0"/>
              </a:rPr>
              <a:t> or cones. But the </a:t>
            </a:r>
            <a:r>
              <a:rPr lang="en-IN" sz="2000" dirty="0" err="1" smtClean="0">
                <a:solidFill>
                  <a:schemeClr val="bg1"/>
                </a:solidFill>
                <a:latin typeface="Arial Black" pitchFamily="34" charset="0"/>
                <a:cs typeface="ABTT RachitaP" pitchFamily="2" charset="0"/>
              </a:rPr>
              <a:t>megasporophylls</a:t>
            </a:r>
            <a:r>
              <a:rPr lang="en-IN" sz="2000" dirty="0" smtClean="0">
                <a:solidFill>
                  <a:schemeClr val="bg1"/>
                </a:solidFill>
                <a:latin typeface="Arial Black" pitchFamily="34" charset="0"/>
                <a:cs typeface="ABTT RachitaP" pitchFamily="2" charset="0"/>
              </a:rPr>
              <a:t> are </a:t>
            </a:r>
            <a:r>
              <a:rPr lang="en-IN" sz="2000" dirty="0" err="1" smtClean="0">
                <a:solidFill>
                  <a:schemeClr val="bg1"/>
                </a:solidFill>
                <a:latin typeface="Arial Black" pitchFamily="34" charset="0"/>
                <a:cs typeface="ABTT RachitaP" pitchFamily="2" charset="0"/>
              </a:rPr>
              <a:t>losely</a:t>
            </a:r>
            <a:r>
              <a:rPr lang="en-IN" sz="2000" dirty="0" smtClean="0">
                <a:solidFill>
                  <a:schemeClr val="bg1"/>
                </a:solidFill>
                <a:latin typeface="Arial Black" pitchFamily="34" charset="0"/>
                <a:cs typeface="ABTT RachitaP" pitchFamily="2" charset="0"/>
              </a:rPr>
              <a:t> arranged. They do not  form a true cone. </a:t>
            </a:r>
            <a:endParaRPr lang="en-IN" sz="2000" dirty="0">
              <a:solidFill>
                <a:schemeClr val="bg1"/>
              </a:solidFill>
              <a:latin typeface="Arial Black" pitchFamily="34" charset="0"/>
              <a:cs typeface="ABTT RachitaP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67744" y="2204864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l</a:t>
            </a:r>
            <a:endParaRPr lang="en-IN" dirty="0"/>
          </a:p>
        </p:txBody>
      </p:sp>
      <p:pic>
        <p:nvPicPr>
          <p:cNvPr id="4" name="Picture 3" descr="downloa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1298" y="1811192"/>
            <a:ext cx="3638936" cy="4858168"/>
          </a:xfrm>
          <a:prstGeom prst="rect">
            <a:avLst/>
          </a:prstGeom>
        </p:spPr>
      </p:pic>
      <p:pic>
        <p:nvPicPr>
          <p:cNvPr id="6" name="Picture 5" descr="images (3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22491" y="2204864"/>
            <a:ext cx="5120697" cy="3672408"/>
          </a:xfrm>
          <a:prstGeom prst="rect">
            <a:avLst/>
          </a:prstGeom>
        </p:spPr>
      </p:pic>
    </p:spTree>
  </p:cSld>
  <p:clrMapOvr>
    <a:masterClrMapping/>
  </p:clrMapOvr>
  <p:transition spd="slow">
    <p:wedg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rmAutofit/>
          </a:bodyPr>
          <a:lstStyle/>
          <a:p>
            <a:r>
              <a:rPr lang="en-IN" sz="3200" dirty="0" smtClean="0">
                <a:solidFill>
                  <a:srgbClr val="FFFF00"/>
                </a:solidFill>
                <a:latin typeface="Arial Black" pitchFamily="34" charset="0"/>
              </a:rPr>
              <a:t>		Structure of male cone</a:t>
            </a:r>
            <a:endParaRPr lang="en-IN" sz="32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75920"/>
          </a:xfrm>
        </p:spPr>
        <p:txBody>
          <a:bodyPr/>
          <a:lstStyle/>
          <a:p>
            <a:endParaRPr lang="en-IN" dirty="0" smtClean="0"/>
          </a:p>
          <a:p>
            <a:r>
              <a:rPr lang="en-IN" dirty="0" smtClean="0">
                <a:solidFill>
                  <a:srgbClr val="FFFF00"/>
                </a:solidFill>
              </a:rPr>
              <a:t>Male cone is a long, compact, spindle-shaped structure. It has a central woody axis.</a:t>
            </a:r>
          </a:p>
          <a:p>
            <a:r>
              <a:rPr lang="en-IN" dirty="0" smtClean="0">
                <a:solidFill>
                  <a:srgbClr val="FFFF00"/>
                </a:solidFill>
              </a:rPr>
              <a:t>Several </a:t>
            </a:r>
            <a:r>
              <a:rPr lang="en-IN" dirty="0" err="1" smtClean="0">
                <a:solidFill>
                  <a:srgbClr val="FFFF00"/>
                </a:solidFill>
              </a:rPr>
              <a:t>microsporophylls</a:t>
            </a:r>
            <a:r>
              <a:rPr lang="en-IN" dirty="0" smtClean="0">
                <a:solidFill>
                  <a:srgbClr val="FFFF00"/>
                </a:solidFill>
              </a:rPr>
              <a:t> are spirally arranged around the axis.</a:t>
            </a:r>
          </a:p>
          <a:p>
            <a:r>
              <a:rPr lang="en-IN" dirty="0" smtClean="0">
                <a:solidFill>
                  <a:srgbClr val="FFFF00"/>
                </a:solidFill>
              </a:rPr>
              <a:t>Each microsporophyll is woody flattened wedged-shaped structure.</a:t>
            </a:r>
          </a:p>
          <a:p>
            <a:r>
              <a:rPr lang="en-IN" dirty="0" smtClean="0">
                <a:solidFill>
                  <a:srgbClr val="FFFF00"/>
                </a:solidFill>
              </a:rPr>
              <a:t>It bears hundred of </a:t>
            </a:r>
            <a:r>
              <a:rPr lang="en-IN" dirty="0" err="1" smtClean="0">
                <a:solidFill>
                  <a:srgbClr val="FFFF00"/>
                </a:solidFill>
              </a:rPr>
              <a:t>microsporangia</a:t>
            </a:r>
            <a:r>
              <a:rPr lang="en-IN" dirty="0" smtClean="0">
                <a:solidFill>
                  <a:srgbClr val="FFFF00"/>
                </a:solidFill>
              </a:rPr>
              <a:t> on its lower surface in clusters of three to six.</a:t>
            </a:r>
          </a:p>
          <a:p>
            <a:endParaRPr lang="en-IN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wedg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4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1676310"/>
            <a:ext cx="3096344" cy="4133780"/>
          </a:xfrm>
          <a:prstGeom prst="rect">
            <a:avLst/>
          </a:prstGeom>
        </p:spPr>
      </p:pic>
      <p:pic>
        <p:nvPicPr>
          <p:cNvPr id="4" name="Picture 2" descr="C:\Users\Dr. Khagendra K Nath\Desktop\PD Photo\IMG_20171115_13255855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2679584" y="1360975"/>
            <a:ext cx="5976663" cy="420806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  <p:sndAc>
      <p:stSnd>
        <p:snd r:embed="rId3" name="click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rmAutofit/>
          </a:bodyPr>
          <a:lstStyle/>
          <a:p>
            <a:r>
              <a:rPr lang="en-IN" sz="3200" dirty="0" smtClean="0">
                <a:solidFill>
                  <a:srgbClr val="FFFF00"/>
                </a:solidFill>
                <a:latin typeface="Arial Black" pitchFamily="34" charset="0"/>
              </a:rPr>
              <a:t>	Structure of female strobilus</a:t>
            </a:r>
            <a:endParaRPr lang="en-IN" sz="32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/>
          </a:bodyPr>
          <a:lstStyle/>
          <a:p>
            <a:r>
              <a:rPr lang="en-IN" sz="2800" dirty="0" smtClean="0">
                <a:solidFill>
                  <a:schemeClr val="bg1"/>
                </a:solidFill>
                <a:latin typeface="Arial Narrow" pitchFamily="34" charset="0"/>
              </a:rPr>
              <a:t>There is no true and compact female cone in </a:t>
            </a:r>
            <a:r>
              <a:rPr lang="en-IN" sz="2800" i="1" dirty="0" err="1" smtClean="0">
                <a:solidFill>
                  <a:schemeClr val="bg1"/>
                </a:solidFill>
                <a:latin typeface="Arial Narrow" pitchFamily="34" charset="0"/>
              </a:rPr>
              <a:t>Cycas</a:t>
            </a:r>
            <a:r>
              <a:rPr lang="en-IN" sz="2800" dirty="0" smtClean="0">
                <a:solidFill>
                  <a:schemeClr val="bg1"/>
                </a:solidFill>
                <a:latin typeface="Arial Narrow" pitchFamily="34" charset="0"/>
              </a:rPr>
              <a:t>.</a:t>
            </a:r>
          </a:p>
          <a:p>
            <a:r>
              <a:rPr lang="en-IN" sz="2800" dirty="0" smtClean="0">
                <a:solidFill>
                  <a:schemeClr val="bg1"/>
                </a:solidFill>
                <a:latin typeface="Arial Narrow" pitchFamily="34" charset="0"/>
              </a:rPr>
              <a:t>A crown of </a:t>
            </a:r>
            <a:r>
              <a:rPr lang="en-IN" sz="2800" dirty="0" err="1" smtClean="0">
                <a:solidFill>
                  <a:schemeClr val="bg1"/>
                </a:solidFill>
                <a:latin typeface="Arial Narrow" pitchFamily="34" charset="0"/>
              </a:rPr>
              <a:t>megasporophylls</a:t>
            </a:r>
            <a:r>
              <a:rPr lang="en-IN" sz="2800" dirty="0" smtClean="0">
                <a:solidFill>
                  <a:schemeClr val="bg1"/>
                </a:solidFill>
                <a:latin typeface="Arial Narrow" pitchFamily="34" charset="0"/>
              </a:rPr>
              <a:t> spirally </a:t>
            </a:r>
            <a:r>
              <a:rPr lang="en-IN" sz="2800" dirty="0" err="1" smtClean="0">
                <a:solidFill>
                  <a:schemeClr val="bg1"/>
                </a:solidFill>
                <a:latin typeface="Arial Narrow" pitchFamily="34" charset="0"/>
              </a:rPr>
              <a:t>arised</a:t>
            </a:r>
            <a:r>
              <a:rPr lang="en-IN" sz="2800" dirty="0" smtClean="0">
                <a:solidFill>
                  <a:schemeClr val="bg1"/>
                </a:solidFill>
                <a:latin typeface="Arial Narrow" pitchFamily="34" charset="0"/>
              </a:rPr>
              <a:t> in </a:t>
            </a:r>
            <a:r>
              <a:rPr lang="en-IN" sz="2800" dirty="0" err="1" smtClean="0">
                <a:solidFill>
                  <a:schemeClr val="bg1"/>
                </a:solidFill>
                <a:latin typeface="Arial Narrow" pitchFamily="34" charset="0"/>
              </a:rPr>
              <a:t>acropetal</a:t>
            </a:r>
            <a:r>
              <a:rPr lang="en-IN" sz="2800" dirty="0" smtClean="0">
                <a:solidFill>
                  <a:schemeClr val="bg1"/>
                </a:solidFill>
                <a:latin typeface="Arial Narrow" pitchFamily="34" charset="0"/>
              </a:rPr>
              <a:t> succession at the apex of the stem.</a:t>
            </a:r>
          </a:p>
          <a:p>
            <a:r>
              <a:rPr lang="en-IN" sz="2800" dirty="0" smtClean="0">
                <a:solidFill>
                  <a:schemeClr val="bg1"/>
                </a:solidFill>
                <a:latin typeface="Arial Narrow" pitchFamily="34" charset="0"/>
              </a:rPr>
              <a:t>The </a:t>
            </a:r>
            <a:r>
              <a:rPr lang="en-IN" sz="2800" dirty="0" err="1" smtClean="0">
                <a:solidFill>
                  <a:schemeClr val="bg1"/>
                </a:solidFill>
                <a:latin typeface="Arial Narrow" pitchFamily="34" charset="0"/>
              </a:rPr>
              <a:t>megasporophylls</a:t>
            </a:r>
            <a:r>
              <a:rPr lang="en-IN" sz="2800" dirty="0" smtClean="0">
                <a:solidFill>
                  <a:schemeClr val="bg1"/>
                </a:solidFill>
                <a:latin typeface="Arial Narrow" pitchFamily="34" charset="0"/>
              </a:rPr>
              <a:t> are large and divided into an upper broad leafy portion and a lower stalk like portion.</a:t>
            </a:r>
          </a:p>
          <a:p>
            <a:r>
              <a:rPr lang="en-IN" sz="2800" dirty="0" smtClean="0">
                <a:solidFill>
                  <a:schemeClr val="bg1"/>
                </a:solidFill>
                <a:latin typeface="Arial Narrow" pitchFamily="34" charset="0"/>
              </a:rPr>
              <a:t>The leafy portion is more or less </a:t>
            </a:r>
            <a:r>
              <a:rPr lang="en-IN" sz="2800" dirty="0" err="1" smtClean="0">
                <a:solidFill>
                  <a:schemeClr val="bg1"/>
                </a:solidFill>
                <a:latin typeface="Arial Narrow" pitchFamily="34" charset="0"/>
              </a:rPr>
              <a:t>pinnately</a:t>
            </a:r>
            <a:r>
              <a:rPr lang="en-IN" sz="2800" dirty="0" smtClean="0">
                <a:solidFill>
                  <a:schemeClr val="bg1"/>
                </a:solidFill>
                <a:latin typeface="Arial Narrow" pitchFamily="34" charset="0"/>
              </a:rPr>
              <a:t> lobed, tapering to a point.</a:t>
            </a:r>
          </a:p>
          <a:p>
            <a:r>
              <a:rPr lang="en-IN" sz="2800" dirty="0" smtClean="0">
                <a:solidFill>
                  <a:schemeClr val="bg1"/>
                </a:solidFill>
                <a:latin typeface="Arial Narrow" pitchFamily="34" charset="0"/>
              </a:rPr>
              <a:t>Ovules are borne laterally on the lower stalk-like portion which are vary in number from two to ten.</a:t>
            </a:r>
            <a:endParaRPr lang="en-IN" sz="28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ransition spd="slow">
    <p:wedg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rmAutofit/>
          </a:bodyPr>
          <a:lstStyle/>
          <a:p>
            <a:r>
              <a:rPr lang="en-IN" sz="3200" dirty="0" smtClean="0">
                <a:solidFill>
                  <a:srgbClr val="FFFF00"/>
                </a:solidFill>
                <a:latin typeface="Arial Black" pitchFamily="34" charset="0"/>
              </a:rPr>
              <a:t>	</a:t>
            </a:r>
            <a:endParaRPr lang="en-IN" sz="3200" dirty="0">
              <a:solidFill>
                <a:srgbClr val="FFFF00"/>
              </a:solidFill>
              <a:latin typeface="Arial Black" pitchFamily="34" charset="0"/>
            </a:endParaRPr>
          </a:p>
        </p:txBody>
      </p:sp>
      <p:pic>
        <p:nvPicPr>
          <p:cNvPr id="4" name="Content Placeholder 3" descr="images (5)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1628800"/>
            <a:ext cx="3491880" cy="2664295"/>
          </a:xfrm>
        </p:spPr>
      </p:pic>
      <p:pic>
        <p:nvPicPr>
          <p:cNvPr id="5" name="Picture 4" descr="IMG_20171115_185541191~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23928" y="188640"/>
            <a:ext cx="4731990" cy="6309320"/>
          </a:xfrm>
          <a:prstGeom prst="rect">
            <a:avLst/>
          </a:prstGeom>
        </p:spPr>
      </p:pic>
    </p:spTree>
  </p:cSld>
  <p:clrMapOvr>
    <a:masterClrMapping/>
  </p:clrMapOvr>
  <p:transition spd="slow">
    <p:wedg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/>
          </a:bodyPr>
          <a:lstStyle/>
          <a:p>
            <a:pPr algn="ctr"/>
            <a:r>
              <a:rPr lang="en-IN" sz="3200" dirty="0" smtClean="0">
                <a:solidFill>
                  <a:srgbClr val="FFFF00"/>
                </a:solidFill>
                <a:latin typeface="Arial Black" pitchFamily="34" charset="0"/>
              </a:rPr>
              <a:t>	Structure of ovule</a:t>
            </a:r>
            <a:endParaRPr lang="en-IN" sz="3200" dirty="0">
              <a:solidFill>
                <a:srgbClr val="FFFF00"/>
              </a:solidFill>
              <a:latin typeface="Arial Black" pitchFamily="34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1412776"/>
            <a:ext cx="3834426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edg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71600" y="2708920"/>
            <a:ext cx="7761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dirty="0" err="1" smtClean="0">
                <a:solidFill>
                  <a:srgbClr val="FFFF00"/>
                </a:solidFill>
                <a:latin typeface="Arial Black" pitchFamily="34" charset="0"/>
              </a:rPr>
              <a:t>Gametophytic</a:t>
            </a:r>
            <a:r>
              <a:rPr lang="en-IN" sz="3200" dirty="0" smtClean="0">
                <a:solidFill>
                  <a:srgbClr val="FFFF00"/>
                </a:solidFill>
                <a:latin typeface="Arial Black" pitchFamily="34" charset="0"/>
              </a:rPr>
              <a:t> generation</a:t>
            </a:r>
            <a:endParaRPr lang="en-IN" sz="3200" dirty="0">
              <a:solidFill>
                <a:srgbClr val="FFFF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wedg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16768"/>
            <a:ext cx="8229600" cy="548680"/>
          </a:xfrm>
        </p:spPr>
        <p:txBody>
          <a:bodyPr>
            <a:normAutofit/>
          </a:bodyPr>
          <a:lstStyle/>
          <a:p>
            <a:r>
              <a:rPr lang="en-IN" sz="3200" dirty="0" smtClean="0">
                <a:solidFill>
                  <a:srgbClr val="FFFF00"/>
                </a:solidFill>
                <a:latin typeface="Arial Black" pitchFamily="34" charset="0"/>
              </a:rPr>
              <a:t>Development of Male Gametophyte</a:t>
            </a:r>
            <a:endParaRPr lang="en-IN" sz="32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325488"/>
            <a:ext cx="8229600" cy="5415880"/>
          </a:xfrm>
        </p:spPr>
        <p:txBody>
          <a:bodyPr>
            <a:normAutofit/>
          </a:bodyPr>
          <a:lstStyle/>
          <a:p>
            <a:r>
              <a:rPr lang="en-IN" sz="2800" dirty="0" smtClean="0">
                <a:solidFill>
                  <a:schemeClr val="bg1"/>
                </a:solidFill>
                <a:latin typeface="Arial Narrow" pitchFamily="34" charset="0"/>
              </a:rPr>
              <a:t>These developmental changes can be grouped under two main heads:</a:t>
            </a:r>
          </a:p>
          <a:p>
            <a:r>
              <a:rPr lang="en-IN" sz="2800" dirty="0" smtClean="0">
                <a:solidFill>
                  <a:srgbClr val="FFC000"/>
                </a:solidFill>
                <a:latin typeface="Arial Narrow" pitchFamily="34" charset="0"/>
              </a:rPr>
              <a:t>A. Developmental changes before pollination</a:t>
            </a:r>
          </a:p>
          <a:p>
            <a:pPr lvl="1"/>
            <a:r>
              <a:rPr lang="en-IN" dirty="0" smtClean="0">
                <a:solidFill>
                  <a:schemeClr val="bg1"/>
                </a:solidFill>
                <a:latin typeface="Arial Narrow" pitchFamily="34" charset="0"/>
              </a:rPr>
              <a:t>Development of Microspore</a:t>
            </a:r>
          </a:p>
          <a:p>
            <a:pPr lvl="1"/>
            <a:r>
              <a:rPr lang="en-IN" dirty="0" smtClean="0">
                <a:solidFill>
                  <a:schemeClr val="bg1"/>
                </a:solidFill>
                <a:latin typeface="Arial Narrow" pitchFamily="34" charset="0"/>
              </a:rPr>
              <a:t>Cell division in the Microspore</a:t>
            </a:r>
          </a:p>
          <a:p>
            <a:pPr lvl="1"/>
            <a:r>
              <a:rPr lang="en-IN" dirty="0" smtClean="0">
                <a:solidFill>
                  <a:schemeClr val="bg1"/>
                </a:solidFill>
                <a:latin typeface="Arial Narrow" pitchFamily="34" charset="0"/>
              </a:rPr>
              <a:t>Pollination</a:t>
            </a:r>
          </a:p>
          <a:p>
            <a:r>
              <a:rPr lang="en-IN" sz="2800" dirty="0" smtClean="0">
                <a:solidFill>
                  <a:srgbClr val="FFC000"/>
                </a:solidFill>
                <a:latin typeface="Arial Narrow" pitchFamily="34" charset="0"/>
              </a:rPr>
              <a:t>B. Developmental changes after pollination</a:t>
            </a:r>
          </a:p>
          <a:p>
            <a:pPr lvl="1"/>
            <a:r>
              <a:rPr lang="en-IN" dirty="0" smtClean="0">
                <a:solidFill>
                  <a:schemeClr val="bg1"/>
                </a:solidFill>
                <a:latin typeface="Arial Narrow" pitchFamily="34" charset="0"/>
              </a:rPr>
              <a:t>Formation of stalk and body cell</a:t>
            </a:r>
          </a:p>
          <a:p>
            <a:pPr lvl="1"/>
            <a:r>
              <a:rPr lang="en-IN" dirty="0" smtClean="0">
                <a:solidFill>
                  <a:schemeClr val="bg1"/>
                </a:solidFill>
                <a:latin typeface="Arial Narrow" pitchFamily="34" charset="0"/>
              </a:rPr>
              <a:t>Development of the pollen tube</a:t>
            </a:r>
          </a:p>
          <a:p>
            <a:pPr lvl="1"/>
            <a:r>
              <a:rPr lang="en-IN" dirty="0" smtClean="0">
                <a:solidFill>
                  <a:schemeClr val="bg1"/>
                </a:solidFill>
                <a:latin typeface="Arial Narrow" pitchFamily="34" charset="0"/>
              </a:rPr>
              <a:t>Formation of the male gametes</a:t>
            </a:r>
            <a:endParaRPr lang="en-IN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ransition spd="slow">
    <p:wedg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 t="10424" b="15147"/>
          <a:stretch>
            <a:fillRect/>
          </a:stretch>
        </p:blipFill>
        <p:spPr bwMode="auto">
          <a:xfrm>
            <a:off x="1547664" y="144016"/>
            <a:ext cx="5849810" cy="5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771593" y="5949280"/>
            <a:ext cx="53206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dirty="0" smtClean="0">
                <a:solidFill>
                  <a:srgbClr val="FFFF00"/>
                </a:solidFill>
                <a:latin typeface="Arial Narrow" pitchFamily="34" charset="0"/>
              </a:rPr>
              <a:t>Fig. Development of male gametophyte</a:t>
            </a:r>
            <a:endParaRPr lang="en-IN" sz="2800" dirty="0">
              <a:solidFill>
                <a:srgbClr val="FFFF00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ransition spd="slow">
    <p:wedge/>
    <p:sndAc>
      <p:stSnd>
        <p:snd r:embed="rId3" name="click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16768"/>
            <a:ext cx="8229600" cy="548680"/>
          </a:xfrm>
        </p:spPr>
        <p:txBody>
          <a:bodyPr>
            <a:normAutofit fontScale="90000"/>
          </a:bodyPr>
          <a:lstStyle/>
          <a:p>
            <a:r>
              <a:rPr lang="en-IN" sz="3200" dirty="0" smtClean="0">
                <a:solidFill>
                  <a:srgbClr val="FFFF00"/>
                </a:solidFill>
                <a:latin typeface="Arial Black" pitchFamily="34" charset="0"/>
              </a:rPr>
              <a:t>Development of Female Gametophyte</a:t>
            </a:r>
            <a:endParaRPr lang="en-IN" sz="32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4726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800" dirty="0" smtClean="0">
                <a:solidFill>
                  <a:schemeClr val="bg1"/>
                </a:solidFill>
                <a:latin typeface="Arial Narrow" pitchFamily="34" charset="0"/>
              </a:rPr>
              <a:t>The development of female gametophyte of </a:t>
            </a:r>
            <a:r>
              <a:rPr lang="en-IN" sz="2800" i="1" dirty="0" err="1" smtClean="0">
                <a:solidFill>
                  <a:schemeClr val="bg1"/>
                </a:solidFill>
                <a:latin typeface="Arial Narrow" pitchFamily="34" charset="0"/>
              </a:rPr>
              <a:t>Cycas</a:t>
            </a:r>
            <a:r>
              <a:rPr lang="en-IN" sz="2800" i="1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IN" sz="2800" dirty="0" smtClean="0">
                <a:solidFill>
                  <a:schemeClr val="bg1"/>
                </a:solidFill>
                <a:latin typeface="Arial Narrow" pitchFamily="34" charset="0"/>
              </a:rPr>
              <a:t>is </a:t>
            </a:r>
            <a:r>
              <a:rPr lang="en-IN" sz="2800" dirty="0" err="1" smtClean="0">
                <a:solidFill>
                  <a:schemeClr val="bg1"/>
                </a:solidFill>
                <a:latin typeface="Arial Narrow" pitchFamily="34" charset="0"/>
              </a:rPr>
              <a:t>monosporic</a:t>
            </a:r>
            <a:r>
              <a:rPr lang="en-IN" sz="2800" dirty="0" smtClean="0">
                <a:solidFill>
                  <a:schemeClr val="bg1"/>
                </a:solidFill>
                <a:latin typeface="Arial Narrow" pitchFamily="34" charset="0"/>
              </a:rPr>
              <a:t>.</a:t>
            </a:r>
          </a:p>
          <a:p>
            <a:pPr marL="0" indent="0">
              <a:buNone/>
            </a:pPr>
            <a:r>
              <a:rPr lang="en-IN" sz="2800" dirty="0" smtClean="0">
                <a:solidFill>
                  <a:schemeClr val="bg1"/>
                </a:solidFill>
                <a:latin typeface="Arial Narrow" pitchFamily="34" charset="0"/>
              </a:rPr>
              <a:t>These process can be divided into following heads:</a:t>
            </a:r>
          </a:p>
          <a:p>
            <a:pPr marL="0" indent="0">
              <a:buNone/>
            </a:pPr>
            <a:r>
              <a:rPr lang="en-IN" sz="2800" dirty="0" smtClean="0">
                <a:solidFill>
                  <a:schemeClr val="bg1"/>
                </a:solidFill>
                <a:latin typeface="Arial Narrow" pitchFamily="34" charset="0"/>
              </a:rPr>
              <a:t>	</a:t>
            </a:r>
            <a:r>
              <a:rPr lang="en-IN" sz="2800" dirty="0" smtClean="0">
                <a:solidFill>
                  <a:srgbClr val="FFC000"/>
                </a:solidFill>
                <a:latin typeface="Arial Narrow" pitchFamily="34" charset="0"/>
              </a:rPr>
              <a:t>1.Formation of megaspore</a:t>
            </a:r>
          </a:p>
          <a:p>
            <a:pPr marL="0" indent="0">
              <a:buNone/>
            </a:pPr>
            <a:r>
              <a:rPr lang="en-IN" sz="2800" dirty="0" smtClean="0">
                <a:solidFill>
                  <a:srgbClr val="FFC000"/>
                </a:solidFill>
                <a:latin typeface="Arial Narrow" pitchFamily="34" charset="0"/>
              </a:rPr>
              <a:t>	2.Development of female </a:t>
            </a:r>
            <a:r>
              <a:rPr lang="en-IN" sz="2800" dirty="0" err="1" smtClean="0">
                <a:solidFill>
                  <a:srgbClr val="FFC000"/>
                </a:solidFill>
                <a:latin typeface="Arial Narrow" pitchFamily="34" charset="0"/>
              </a:rPr>
              <a:t>prothallus</a:t>
            </a:r>
            <a:endParaRPr lang="en-IN" sz="2800" dirty="0" smtClean="0">
              <a:solidFill>
                <a:srgbClr val="FFC000"/>
              </a:solidFill>
              <a:latin typeface="Arial Narrow" pitchFamily="34" charset="0"/>
            </a:endParaRPr>
          </a:p>
          <a:p>
            <a:pPr marL="0" indent="0">
              <a:buNone/>
            </a:pPr>
            <a:r>
              <a:rPr lang="en-IN" sz="2800" dirty="0" smtClean="0">
                <a:solidFill>
                  <a:srgbClr val="FFC000"/>
                </a:solidFill>
                <a:latin typeface="Arial Narrow" pitchFamily="34" charset="0"/>
              </a:rPr>
              <a:t>	3. Development of archegonia</a:t>
            </a:r>
            <a:endParaRPr lang="en-IN" sz="2800" dirty="0">
              <a:solidFill>
                <a:srgbClr val="FFC000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ransition spd="slow">
    <p:wedg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16768"/>
            <a:ext cx="8229600" cy="548680"/>
          </a:xfrm>
        </p:spPr>
        <p:txBody>
          <a:bodyPr>
            <a:normAutofit/>
          </a:bodyPr>
          <a:lstStyle/>
          <a:p>
            <a:pPr algn="ctr"/>
            <a:r>
              <a:rPr lang="en-IN" sz="3200" dirty="0" smtClean="0">
                <a:solidFill>
                  <a:srgbClr val="FFFF00"/>
                </a:solidFill>
                <a:latin typeface="Arial Black" pitchFamily="34" charset="0"/>
              </a:rPr>
              <a:t>Fertilization</a:t>
            </a:r>
            <a:endParaRPr lang="en-IN" sz="32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472608"/>
          </a:xfrm>
        </p:spPr>
        <p:txBody>
          <a:bodyPr>
            <a:normAutofit/>
          </a:bodyPr>
          <a:lstStyle/>
          <a:p>
            <a:pPr marL="360363" indent="-360363">
              <a:buFont typeface="Wingdings" pitchFamily="2" charset="2"/>
              <a:buChar char="q"/>
            </a:pPr>
            <a:endParaRPr lang="en-IN" sz="2800" dirty="0" smtClean="0">
              <a:solidFill>
                <a:srgbClr val="FFC000"/>
              </a:solidFill>
              <a:latin typeface="Arial Narrow" pitchFamily="34" charset="0"/>
            </a:endParaRPr>
          </a:p>
          <a:p>
            <a:pPr marL="360363" indent="-360363">
              <a:buFont typeface="Wingdings" pitchFamily="2" charset="2"/>
              <a:buChar char="q"/>
            </a:pPr>
            <a:r>
              <a:rPr lang="en-IN" sz="2800" dirty="0" smtClean="0">
                <a:solidFill>
                  <a:schemeClr val="bg1"/>
                </a:solidFill>
                <a:latin typeface="Arial Narrow" pitchFamily="34" charset="0"/>
              </a:rPr>
              <a:t>After the formation of archegonia the pollen tube burst and discharge its contents into the </a:t>
            </a:r>
            <a:r>
              <a:rPr lang="en-IN" sz="2800" dirty="0" err="1" smtClean="0">
                <a:solidFill>
                  <a:schemeClr val="bg1"/>
                </a:solidFill>
                <a:latin typeface="Arial Narrow" pitchFamily="34" charset="0"/>
              </a:rPr>
              <a:t>archegonial</a:t>
            </a:r>
            <a:r>
              <a:rPr lang="en-IN" sz="2800" dirty="0" smtClean="0">
                <a:solidFill>
                  <a:schemeClr val="bg1"/>
                </a:solidFill>
                <a:latin typeface="Arial Narrow" pitchFamily="34" charset="0"/>
              </a:rPr>
              <a:t> chamber.</a:t>
            </a:r>
          </a:p>
          <a:p>
            <a:pPr marL="360363" indent="-360363">
              <a:buFont typeface="Wingdings" pitchFamily="2" charset="2"/>
              <a:buChar char="q"/>
            </a:pPr>
            <a:r>
              <a:rPr lang="en-IN" sz="2800" dirty="0" smtClean="0">
                <a:solidFill>
                  <a:srgbClr val="FFC000"/>
                </a:solidFill>
                <a:latin typeface="Arial Narrow" pitchFamily="34" charset="0"/>
              </a:rPr>
              <a:t>The sperms swim within the </a:t>
            </a:r>
            <a:r>
              <a:rPr lang="en-IN" sz="2800" dirty="0" err="1" smtClean="0">
                <a:solidFill>
                  <a:srgbClr val="FFC000"/>
                </a:solidFill>
                <a:latin typeface="Arial Narrow" pitchFamily="34" charset="0"/>
              </a:rPr>
              <a:t>archegonial</a:t>
            </a:r>
            <a:r>
              <a:rPr lang="en-IN" sz="2800" dirty="0" smtClean="0">
                <a:solidFill>
                  <a:srgbClr val="FFC000"/>
                </a:solidFill>
                <a:latin typeface="Arial Narrow" pitchFamily="34" charset="0"/>
              </a:rPr>
              <a:t> chamber.</a:t>
            </a:r>
          </a:p>
          <a:p>
            <a:pPr marL="360363" indent="-360363">
              <a:buFont typeface="Wingdings" pitchFamily="2" charset="2"/>
              <a:buChar char="q"/>
            </a:pPr>
            <a:r>
              <a:rPr lang="en-IN" sz="2800" dirty="0" smtClean="0">
                <a:solidFill>
                  <a:schemeClr val="bg1"/>
                </a:solidFill>
                <a:latin typeface="Arial Narrow" pitchFamily="34" charset="0"/>
              </a:rPr>
              <a:t>One of them swims to an </a:t>
            </a:r>
            <a:r>
              <a:rPr lang="en-IN" sz="2800" dirty="0" err="1" smtClean="0">
                <a:solidFill>
                  <a:schemeClr val="bg1"/>
                </a:solidFill>
                <a:latin typeface="Arial Narrow" pitchFamily="34" charset="0"/>
              </a:rPr>
              <a:t>archegonium</a:t>
            </a:r>
            <a:r>
              <a:rPr lang="en-IN" sz="2800" dirty="0" smtClean="0">
                <a:solidFill>
                  <a:schemeClr val="bg1"/>
                </a:solidFill>
                <a:latin typeface="Arial Narrow" pitchFamily="34" charset="0"/>
              </a:rPr>
              <a:t>, enters it and makes its way down the egg.</a:t>
            </a:r>
          </a:p>
          <a:p>
            <a:pPr marL="360363" indent="-360363">
              <a:buFont typeface="Wingdings" pitchFamily="2" charset="2"/>
              <a:buChar char="q"/>
            </a:pPr>
            <a:r>
              <a:rPr lang="en-IN" sz="2800" dirty="0" smtClean="0">
                <a:solidFill>
                  <a:srgbClr val="FFC000"/>
                </a:solidFill>
                <a:latin typeface="Arial Narrow" pitchFamily="34" charset="0"/>
              </a:rPr>
              <a:t>Then the sperm fuses with the female nucleus.</a:t>
            </a:r>
            <a:endParaRPr lang="en-IN" sz="2800" dirty="0">
              <a:solidFill>
                <a:srgbClr val="FFC000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ransition spd="slow">
    <p:wedg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16768"/>
            <a:ext cx="8229600" cy="548680"/>
          </a:xfrm>
        </p:spPr>
        <p:txBody>
          <a:bodyPr>
            <a:normAutofit/>
          </a:bodyPr>
          <a:lstStyle/>
          <a:p>
            <a:pPr algn="ctr"/>
            <a:r>
              <a:rPr lang="en-IN" sz="3200" dirty="0" smtClean="0">
                <a:solidFill>
                  <a:srgbClr val="FFFF00"/>
                </a:solidFill>
                <a:latin typeface="Arial Black" pitchFamily="34" charset="0"/>
              </a:rPr>
              <a:t>Conclusion</a:t>
            </a:r>
            <a:endParaRPr lang="en-IN" sz="32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472608"/>
          </a:xfrm>
        </p:spPr>
        <p:txBody>
          <a:bodyPr>
            <a:normAutofit/>
          </a:bodyPr>
          <a:lstStyle/>
          <a:p>
            <a:pPr marL="360363" indent="-360363">
              <a:buFont typeface="Wingdings" pitchFamily="2" charset="2"/>
              <a:buChar char="q"/>
            </a:pPr>
            <a:endParaRPr lang="en-IN" sz="28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360363" indent="-360363">
              <a:buFont typeface="Wingdings" pitchFamily="2" charset="2"/>
              <a:buChar char="q"/>
            </a:pPr>
            <a:r>
              <a:rPr lang="en-IN" sz="2800" dirty="0" smtClean="0">
                <a:solidFill>
                  <a:schemeClr val="bg1"/>
                </a:solidFill>
                <a:latin typeface="Arial Narrow" pitchFamily="34" charset="0"/>
              </a:rPr>
              <a:t>The Cycads are obviously primitive plants.</a:t>
            </a:r>
          </a:p>
          <a:p>
            <a:pPr marL="360363" indent="-360363">
              <a:buFont typeface="Wingdings" pitchFamily="2" charset="2"/>
              <a:buChar char="q"/>
            </a:pPr>
            <a:r>
              <a:rPr lang="en-IN" sz="2800" dirty="0" smtClean="0">
                <a:solidFill>
                  <a:schemeClr val="bg1"/>
                </a:solidFill>
                <a:latin typeface="Arial Narrow" pitchFamily="34" charset="0"/>
              </a:rPr>
              <a:t>They bear many resemblance with the group </a:t>
            </a:r>
            <a:r>
              <a:rPr lang="en-IN" sz="3200" dirty="0" err="1" smtClean="0">
                <a:solidFill>
                  <a:srgbClr val="FFC000"/>
                </a:solidFill>
                <a:latin typeface="Arial Narrow" pitchFamily="34" charset="0"/>
              </a:rPr>
              <a:t>Cycadofilicales</a:t>
            </a:r>
            <a:r>
              <a:rPr lang="en-IN" sz="3200" dirty="0" smtClean="0">
                <a:solidFill>
                  <a:srgbClr val="FFC000"/>
                </a:solidFill>
                <a:latin typeface="Arial Narrow" pitchFamily="34" charset="0"/>
              </a:rPr>
              <a:t> </a:t>
            </a:r>
            <a:r>
              <a:rPr lang="en-IN" sz="2800" dirty="0" smtClean="0">
                <a:solidFill>
                  <a:schemeClr val="bg1"/>
                </a:solidFill>
                <a:latin typeface="Arial Narrow" pitchFamily="34" charset="0"/>
              </a:rPr>
              <a:t>or </a:t>
            </a:r>
            <a:r>
              <a:rPr lang="en-IN" sz="3200" dirty="0" smtClean="0">
                <a:solidFill>
                  <a:srgbClr val="FFC000"/>
                </a:solidFill>
                <a:latin typeface="Arial Narrow" pitchFamily="34" charset="0"/>
              </a:rPr>
              <a:t>cycad ferns</a:t>
            </a:r>
            <a:r>
              <a:rPr lang="en-IN" sz="2800" dirty="0" smtClean="0">
                <a:solidFill>
                  <a:schemeClr val="bg1"/>
                </a:solidFill>
                <a:latin typeface="Arial Narrow" pitchFamily="34" charset="0"/>
              </a:rPr>
              <a:t>.</a:t>
            </a:r>
          </a:p>
          <a:p>
            <a:pPr marL="360363" indent="-360363">
              <a:buFont typeface="Wingdings" pitchFamily="2" charset="2"/>
              <a:buChar char="q"/>
            </a:pPr>
            <a:r>
              <a:rPr lang="en-IN" sz="2800" dirty="0" err="1" smtClean="0">
                <a:solidFill>
                  <a:schemeClr val="bg1"/>
                </a:solidFill>
                <a:latin typeface="Arial Narrow" pitchFamily="34" charset="0"/>
              </a:rPr>
              <a:t>Cycadofilicales</a:t>
            </a:r>
            <a:r>
              <a:rPr lang="en-IN" sz="2800" dirty="0" smtClean="0">
                <a:solidFill>
                  <a:schemeClr val="bg1"/>
                </a:solidFill>
                <a:latin typeface="Arial Narrow" pitchFamily="34" charset="0"/>
              </a:rPr>
              <a:t> were abundant in the coal period and are now extinct.</a:t>
            </a:r>
          </a:p>
          <a:p>
            <a:pPr marL="360363" indent="-360363">
              <a:buFont typeface="Wingdings" pitchFamily="2" charset="2"/>
              <a:buChar char="q"/>
            </a:pPr>
            <a:r>
              <a:rPr lang="en-IN" sz="2800" dirty="0" smtClean="0">
                <a:solidFill>
                  <a:schemeClr val="bg1"/>
                </a:solidFill>
                <a:latin typeface="Arial Narrow" pitchFamily="34" charset="0"/>
              </a:rPr>
              <a:t>The living Cycads resemble these plants in many respects and hence called the </a:t>
            </a:r>
            <a:r>
              <a:rPr lang="en-IN" sz="3200" dirty="0" smtClean="0">
                <a:solidFill>
                  <a:srgbClr val="FFC000"/>
                </a:solidFill>
                <a:latin typeface="Arial Narrow" pitchFamily="34" charset="0"/>
              </a:rPr>
              <a:t>“living fossils.”</a:t>
            </a:r>
            <a:endParaRPr lang="en-IN" sz="3200" dirty="0">
              <a:solidFill>
                <a:srgbClr val="FFC000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ransition spd="slow">
    <p:wedg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152128"/>
            <a:ext cx="8229600" cy="548680"/>
          </a:xfrm>
        </p:spPr>
        <p:txBody>
          <a:bodyPr>
            <a:noAutofit/>
          </a:bodyPr>
          <a:lstStyle/>
          <a:p>
            <a:pPr marL="360363" indent="-360363" algn="ctr"/>
            <a:r>
              <a:rPr lang="en-IN" sz="7200" dirty="0" smtClean="0">
                <a:solidFill>
                  <a:srgbClr val="FFC000"/>
                </a:solidFill>
                <a:latin typeface="Algerian" pitchFamily="82" charset="0"/>
              </a:rPr>
              <a:t>Thanks</a:t>
            </a:r>
            <a:endParaRPr lang="en-IN" sz="7200" dirty="0">
              <a:solidFill>
                <a:srgbClr val="FFC000"/>
              </a:solidFill>
              <a:latin typeface="Algerian" pitchFamily="82" charset="0"/>
            </a:endParaRPr>
          </a:p>
        </p:txBody>
      </p:sp>
      <p:pic>
        <p:nvPicPr>
          <p:cNvPr id="6" name="Picture 5" descr="images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9579" y="1988840"/>
            <a:ext cx="7560839" cy="4536504"/>
          </a:xfrm>
          <a:prstGeom prst="rect">
            <a:avLst/>
          </a:prstGeom>
        </p:spPr>
      </p:pic>
    </p:spTree>
  </p:cSld>
  <p:clrMapOvr>
    <a:masterClrMapping/>
  </p:clrMapOvr>
  <p:transition spd="slow">
    <p:wedg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642</TotalTime>
  <Words>484</Words>
  <Application>Microsoft Office PowerPoint</Application>
  <PresentationFormat>On-screen Show (4:3)</PresentationFormat>
  <Paragraphs>104</Paragraphs>
  <Slides>20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Flow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  Structure of male cone</vt:lpstr>
      <vt:lpstr>Slide 10</vt:lpstr>
      <vt:lpstr> Structure of female strobilus</vt:lpstr>
      <vt:lpstr> </vt:lpstr>
      <vt:lpstr> Structure of ovule</vt:lpstr>
      <vt:lpstr>Slide 14</vt:lpstr>
      <vt:lpstr>Development of Male Gametophyte</vt:lpstr>
      <vt:lpstr>Slide 16</vt:lpstr>
      <vt:lpstr>Development of Female Gametophyte</vt:lpstr>
      <vt:lpstr>Fertilization</vt:lpstr>
      <vt:lpstr>Conclusion</vt:lpstr>
      <vt:lpstr>Thanks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Mangaldai college</dc:creator>
  <cp:lastModifiedBy>Dr. Khagendra K Nath</cp:lastModifiedBy>
  <cp:revision>119</cp:revision>
  <dcterms:created xsi:type="dcterms:W3CDTF">2017-11-15T16:03:58Z</dcterms:created>
  <dcterms:modified xsi:type="dcterms:W3CDTF">2017-12-04T16:11:19Z</dcterms:modified>
</cp:coreProperties>
</file>